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media/image39.jpg" ContentType="image/jpe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9"/>
  </p:notesMasterIdLst>
  <p:sldIdLst>
    <p:sldId id="687" r:id="rId2"/>
    <p:sldId id="701" r:id="rId3"/>
    <p:sldId id="327" r:id="rId4"/>
    <p:sldId id="758" r:id="rId5"/>
    <p:sldId id="707" r:id="rId6"/>
    <p:sldId id="703" r:id="rId7"/>
    <p:sldId id="392" r:id="rId8"/>
    <p:sldId id="708" r:id="rId9"/>
    <p:sldId id="711" r:id="rId10"/>
    <p:sldId id="712" r:id="rId11"/>
    <p:sldId id="713" r:id="rId12"/>
    <p:sldId id="714" r:id="rId13"/>
    <p:sldId id="715" r:id="rId14"/>
    <p:sldId id="753" r:id="rId15"/>
    <p:sldId id="754" r:id="rId16"/>
    <p:sldId id="718" r:id="rId17"/>
    <p:sldId id="550" r:id="rId18"/>
    <p:sldId id="549" r:id="rId19"/>
    <p:sldId id="719" r:id="rId20"/>
    <p:sldId id="720" r:id="rId21"/>
    <p:sldId id="721" r:id="rId22"/>
    <p:sldId id="722" r:id="rId23"/>
    <p:sldId id="483" r:id="rId24"/>
    <p:sldId id="724" r:id="rId25"/>
    <p:sldId id="727" r:id="rId26"/>
    <p:sldId id="484" r:id="rId27"/>
    <p:sldId id="728" r:id="rId28"/>
    <p:sldId id="729" r:id="rId29"/>
    <p:sldId id="485" r:id="rId30"/>
    <p:sldId id="731" r:id="rId31"/>
    <p:sldId id="739" r:id="rId32"/>
    <p:sldId id="740" r:id="rId33"/>
    <p:sldId id="487" r:id="rId34"/>
    <p:sldId id="502" r:id="rId35"/>
    <p:sldId id="510" r:id="rId36"/>
    <p:sldId id="488" r:id="rId37"/>
    <p:sldId id="511" r:id="rId38"/>
    <p:sldId id="489" r:id="rId39"/>
    <p:sldId id="743" r:id="rId40"/>
    <p:sldId id="751" r:id="rId41"/>
    <p:sldId id="744" r:id="rId42"/>
    <p:sldId id="745" r:id="rId43"/>
    <p:sldId id="746" r:id="rId44"/>
    <p:sldId id="747" r:id="rId45"/>
    <p:sldId id="748" r:id="rId46"/>
    <p:sldId id="749" r:id="rId47"/>
    <p:sldId id="331" r:id="rId48"/>
  </p:sldIdLst>
  <p:sldSz cx="12192000" cy="6858000"/>
  <p:notesSz cx="6858000" cy="9144000"/>
  <p:defaultTextStyle>
    <a:defPPr>
      <a:defRPr lang="es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2F92"/>
    <a:srgbClr val="942093"/>
    <a:srgbClr val="0096FF"/>
    <a:srgbClr val="AAAAAA"/>
    <a:srgbClr val="FF9300"/>
    <a:srgbClr val="011893"/>
    <a:srgbClr val="008000"/>
    <a:srgbClr val="008F00"/>
    <a:srgbClr val="FF40FF"/>
    <a:srgbClr val="9416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Sin estilo ni cuadrícul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939" autoAdjust="0"/>
    <p:restoredTop sz="94660"/>
  </p:normalViewPr>
  <p:slideViewPr>
    <p:cSldViewPr snapToGrid="0">
      <p:cViewPr varScale="1">
        <p:scale>
          <a:sx n="72" d="100"/>
          <a:sy n="72" d="100"/>
        </p:scale>
        <p:origin x="702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30" d="100"/>
        <a:sy n="13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4FB450-3C2F-444B-9D8A-00853E938C60}" type="datetimeFigureOut">
              <a:rPr lang="es-ES_tradnl" smtClean="0"/>
              <a:t>29/08/2022</a:t>
            </a:fld>
            <a:endParaRPr lang="es-ES_tradn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_tradn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_tradn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E8BF0D-A6A6-FD4D-A9E6-5DEC166F13EC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1373442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1 Marcador de imagen de diapositiva">
            <a:extLst>
              <a:ext uri="{FF2B5EF4-FFF2-40B4-BE49-F238E27FC236}">
                <a16:creationId xmlns:a16="http://schemas.microsoft.com/office/drawing/2014/main" id="{9F7B9BF1-62BE-506C-50BE-DFC7BF77CA1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7" name="2 Marcador de notas">
            <a:extLst>
              <a:ext uri="{FF2B5EF4-FFF2-40B4-BE49-F238E27FC236}">
                <a16:creationId xmlns:a16="http://schemas.microsoft.com/office/drawing/2014/main" id="{DC740BEC-9284-8127-4329-0B0BF13B3D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s-CL" altLang="es-CL">
              <a:latin typeface="Arial" panose="020B0604020202020204" pitchFamily="34" charset="0"/>
            </a:endParaRPr>
          </a:p>
        </p:txBody>
      </p:sp>
      <p:sp>
        <p:nvSpPr>
          <p:cNvPr id="36868" name="3 Marcador de número de diapositiva">
            <a:extLst>
              <a:ext uri="{FF2B5EF4-FFF2-40B4-BE49-F238E27FC236}">
                <a16:creationId xmlns:a16="http://schemas.microsoft.com/office/drawing/2014/main" id="{16694901-4DED-57E8-5B84-20D5E57BC0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55650" indent="-290513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63638" indent="-23177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30363" indent="-23177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95500" indent="-23177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52700" indent="-2317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009900" indent="-2317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67100" indent="-2317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924300" indent="-2317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90B887D9-F300-45B0-9710-A8E1AE693E72}" type="slidenum">
              <a:rPr lang="es-ES" altLang="es-CL"/>
              <a:pPr>
                <a:spcBef>
                  <a:spcPct val="0"/>
                </a:spcBef>
              </a:pPr>
              <a:t>35</a:t>
            </a:fld>
            <a:endParaRPr lang="es-ES" altLang="es-CL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s-C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21189-4162-4095-A72D-97D1D0A4C38F}" type="datetime1">
              <a:rPr lang="es-CL" smtClean="0"/>
              <a:t>29-08-2022</a:t>
            </a:fld>
            <a:endParaRPr lang="es-C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L"/>
              <a:t>PHI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80653-4923-4CEE-8DB1-846A662CC24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2009362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6773A9-F609-4366-8CB2-D4C393F6FD2B}" type="datetime1">
              <a:rPr lang="es-CL" smtClean="0"/>
              <a:t>29-08-2022</a:t>
            </a:fld>
            <a:endParaRPr lang="es-C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L"/>
              <a:t>PHI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80653-4923-4CEE-8DB1-846A662CC24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5146268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3A19F-DB7A-441A-B859-6E2BBEF27AD9}" type="datetime1">
              <a:rPr lang="es-CL" smtClean="0"/>
              <a:t>29-08-2022</a:t>
            </a:fld>
            <a:endParaRPr lang="es-C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L"/>
              <a:t>PHI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80653-4923-4CEE-8DB1-846A662CC24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4533607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pty">
  <p:cSld name="Empt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>
            <a:spLocks noGrp="1"/>
          </p:cNvSpPr>
          <p:nvPr>
            <p:ph type="sldNum" idx="12"/>
          </p:nvPr>
        </p:nvSpPr>
        <p:spPr>
          <a:xfrm>
            <a:off x="11390969" y="63331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s-CL" smtClean="0"/>
              <a:pPr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6678037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304801" y="-13915"/>
            <a:ext cx="10972420" cy="6885849"/>
          </a:xfrm>
          <a:custGeom>
            <a:avLst/>
            <a:gdLst/>
            <a:ahLst/>
            <a:cxnLst/>
            <a:rect l="0" t="0" r="0" b="0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37" name="Shape 37"/>
          <p:cNvSpPr/>
          <p:nvPr/>
        </p:nvSpPr>
        <p:spPr>
          <a:xfrm>
            <a:off x="1" y="-13915"/>
            <a:ext cx="10972420" cy="6885849"/>
          </a:xfrm>
          <a:custGeom>
            <a:avLst/>
            <a:gdLst/>
            <a:ahLst/>
            <a:cxnLst/>
            <a:rect l="0" t="0" r="0" b="0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38" name="Shape 38"/>
          <p:cNvSpPr txBox="1">
            <a:spLocks noGrp="1"/>
          </p:cNvSpPr>
          <p:nvPr>
            <p:ph type="title"/>
          </p:nvPr>
        </p:nvSpPr>
        <p:spPr>
          <a:xfrm>
            <a:off x="1117800" y="1191333"/>
            <a:ext cx="7098800" cy="647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1"/>
          </p:nvPr>
        </p:nvSpPr>
        <p:spPr>
          <a:xfrm>
            <a:off x="1117667" y="2006600"/>
            <a:ext cx="7098800" cy="3007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74121">
              <a:spcBef>
                <a:spcPts val="800"/>
              </a:spcBef>
              <a:spcAft>
                <a:spcPts val="0"/>
              </a:spcAft>
              <a:buSzPts val="2000"/>
              <a:buChar char="▸"/>
              <a:defRPr/>
            </a:lvl1pPr>
            <a:lvl2pPr marL="1219170" lvl="1" indent="-474121">
              <a:spcBef>
                <a:spcPts val="0"/>
              </a:spcBef>
              <a:spcAft>
                <a:spcPts val="0"/>
              </a:spcAft>
              <a:buSzPts val="2000"/>
              <a:buChar char="▹"/>
              <a:defRPr/>
            </a:lvl2pPr>
            <a:lvl3pPr marL="1828754" lvl="2" indent="-474121">
              <a:spcBef>
                <a:spcPts val="0"/>
              </a:spcBef>
              <a:spcAft>
                <a:spcPts val="0"/>
              </a:spcAft>
              <a:buSzPts val="2000"/>
              <a:buChar char="▹"/>
              <a:defRPr/>
            </a:lvl3pPr>
            <a:lvl4pPr marL="2438339" lvl="3" indent="-474121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marL="3047924" lvl="4" indent="-474121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marL="3657509" lvl="5" indent="-474121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marL="4267093" lvl="6" indent="-474121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marL="4876678" lvl="7" indent="-474121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marL="5486263" lvl="8" indent="-474121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11390969" y="63331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s-CL" smtClean="0"/>
              <a:pPr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5046370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6C988-3886-4209-952F-6F2351060C4F}" type="datetime1">
              <a:rPr lang="es-CL" smtClean="0"/>
              <a:t>29-08-2022</a:t>
            </a:fld>
            <a:endParaRPr lang="es-C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L"/>
              <a:t>PHI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80653-4923-4CEE-8DB1-846A662CC24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362385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3FF90-380B-4198-AAB4-EFE3F7E59A8E}" type="datetime1">
              <a:rPr lang="es-CL" smtClean="0"/>
              <a:t>29-08-2022</a:t>
            </a:fld>
            <a:endParaRPr lang="es-C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L"/>
              <a:t>PHI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80653-4923-4CEE-8DB1-846A662CC24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9619578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7B498-9DDE-410B-8204-6F21FFA6E274}" type="datetime1">
              <a:rPr lang="es-CL" smtClean="0"/>
              <a:t>29-08-2022</a:t>
            </a:fld>
            <a:endParaRPr lang="es-C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L"/>
              <a:t>PHI</a:t>
            </a: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80653-4923-4CEE-8DB1-846A662CC24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6775430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0F5E6-CD69-49CD-B7D6-2AEC969E30DA}" type="datetime1">
              <a:rPr lang="es-CL" smtClean="0"/>
              <a:t>29-08-2022</a:t>
            </a:fld>
            <a:endParaRPr lang="es-CL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L"/>
              <a:t>PHI</a:t>
            </a:r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80653-4923-4CEE-8DB1-846A662CC24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8417838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A9C499-432E-4F9C-A348-9F1EBD53816F}" type="datetime1">
              <a:rPr lang="es-CL" smtClean="0"/>
              <a:t>29-08-2022</a:t>
            </a:fld>
            <a:endParaRPr lang="es-CL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L"/>
              <a:t>PHI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80653-4923-4CEE-8DB1-846A662CC24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6951834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92564-0253-46B2-8B97-04702F236E08}" type="datetime1">
              <a:rPr lang="es-CL" smtClean="0"/>
              <a:t>29-08-2022</a:t>
            </a:fld>
            <a:endParaRPr lang="es-CL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L"/>
              <a:t>PHI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80653-4923-4CEE-8DB1-846A662CC24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6209444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75F27-AD8C-4F52-BAB6-7A4ECCF43A56}" type="datetime1">
              <a:rPr lang="es-CL" smtClean="0"/>
              <a:t>29-08-2022</a:t>
            </a:fld>
            <a:endParaRPr lang="es-C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L"/>
              <a:t>PHI</a:t>
            </a: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80653-4923-4CEE-8DB1-846A662CC24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5279343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L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1418ED-4B89-441E-BDE8-0FDAD45DABC3}" type="datetime1">
              <a:rPr lang="es-CL" smtClean="0"/>
              <a:t>29-08-2022</a:t>
            </a:fld>
            <a:endParaRPr lang="es-C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L"/>
              <a:t>PHI</a:t>
            </a: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80653-4923-4CEE-8DB1-846A662CC24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9873354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CBC72F-1C79-4B24-AFC2-4A1995B30CAF}" type="datetime1">
              <a:rPr lang="es-CL" smtClean="0"/>
              <a:t>29-08-2022</a:t>
            </a:fld>
            <a:endParaRPr lang="es-C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s-CL"/>
              <a:t>PHI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B80653-4923-4CEE-8DB1-846A662CC24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9721483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4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../media/image1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9.jpeg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1.wmf"/><Relationship Id="rId4" Type="http://schemas.openxmlformats.org/officeDocument/2006/relationships/oleObject" Target="../embeddings/oleObject1.bin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8.gif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5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3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88EA9966-D905-A74C-9FB9-4F005C910EC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ctr"/>
            <a:fld id="{00000000-1234-1234-1234-123412341234}" type="slidenum">
              <a:rPr lang="es-CL" sz="2000" smtClean="0">
                <a:solidFill>
                  <a:schemeClr val="bg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pPr algn="ctr"/>
              <a:t>1</a:t>
            </a:fld>
            <a:endParaRPr lang="es-CL" sz="2000" dirty="0">
              <a:solidFill>
                <a:schemeClr val="bg1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693A05A9-7460-204F-98A2-87AD9098798B}"/>
              </a:ext>
            </a:extLst>
          </p:cNvPr>
          <p:cNvSpPr txBox="1"/>
          <p:nvPr/>
        </p:nvSpPr>
        <p:spPr>
          <a:xfrm>
            <a:off x="4650303" y="4949325"/>
            <a:ext cx="74457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6000" b="1" dirty="0">
                <a:solidFill>
                  <a:srgbClr val="FFFFFF"/>
                </a:solidFill>
                <a:latin typeface="Karla"/>
                <a:ea typeface="Karla"/>
                <a:sym typeface="Karla"/>
              </a:rPr>
              <a:t>Tabla Periódica</a:t>
            </a:r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EAEEBA65-F4E6-CA4F-BCBC-89B74A2B90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79280" y="132951"/>
            <a:ext cx="2116765" cy="1058383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D23BCBB2-89CC-0445-9136-9A92FDEEB0B3}"/>
              </a:ext>
            </a:extLst>
          </p:cNvPr>
          <p:cNvSpPr txBox="1"/>
          <p:nvPr/>
        </p:nvSpPr>
        <p:spPr>
          <a:xfrm>
            <a:off x="4595746" y="340242"/>
            <a:ext cx="35087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6000" b="1" dirty="0">
                <a:solidFill>
                  <a:srgbClr val="FFFFFF"/>
                </a:solidFill>
                <a:latin typeface="Karla"/>
                <a:ea typeface="Karla"/>
                <a:sym typeface="Karla"/>
              </a:rPr>
              <a:t>Unidad I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8A1127F4-448C-6447-8B03-7268F7D92A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12" t="2296" r="2212" b="2176"/>
          <a:stretch/>
        </p:blipFill>
        <p:spPr>
          <a:xfrm>
            <a:off x="266218" y="668026"/>
            <a:ext cx="4143737" cy="5665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3829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300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>
          <a:ln>
            <a:noFill/>
          </a:ln>
        </p:spPr>
        <p:txBody>
          <a:bodyPr/>
          <a:lstStyle/>
          <a:p>
            <a:fld id="{00000000-1234-1234-1234-123412341234}" type="slidenum">
              <a:rPr lang="es-CL" smtClean="0">
                <a:latin typeface="Lucida Sans Unicode" panose="020B0602030504020204" pitchFamily="34" charset="0"/>
                <a:cs typeface="Lucida Sans Unicode" panose="020B0602030504020204" pitchFamily="34" charset="0"/>
              </a:rPr>
              <a:pPr/>
              <a:t>10</a:t>
            </a:fld>
            <a:endParaRPr lang="es-CL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79280" y="132951"/>
            <a:ext cx="2116765" cy="1058383"/>
          </a:xfrm>
          <a:prstGeom prst="rect">
            <a:avLst/>
          </a:prstGeom>
          <a:ln>
            <a:noFill/>
          </a:ln>
        </p:spPr>
      </p:pic>
      <p:sp>
        <p:nvSpPr>
          <p:cNvPr id="16" name="14 Rectángulo">
            <a:extLst>
              <a:ext uri="{FF2B5EF4-FFF2-40B4-BE49-F238E27FC236}">
                <a16:creationId xmlns:a16="http://schemas.microsoft.com/office/drawing/2014/main" id="{7E4DCD1A-EE5C-7A49-BA5E-F1C8E00FE28A}"/>
              </a:ext>
            </a:extLst>
          </p:cNvPr>
          <p:cNvSpPr/>
          <p:nvPr/>
        </p:nvSpPr>
        <p:spPr>
          <a:xfrm>
            <a:off x="7472607" y="152412"/>
            <a:ext cx="184731" cy="461665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defTabSz="1219170">
              <a:defRPr/>
            </a:pPr>
            <a:endParaRPr lang="es-CL" sz="2400" dirty="0">
              <a:solidFill>
                <a:srgbClr val="0000FF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18" name="object 5">
            <a:extLst>
              <a:ext uri="{FF2B5EF4-FFF2-40B4-BE49-F238E27FC236}">
                <a16:creationId xmlns:a16="http://schemas.microsoft.com/office/drawing/2014/main" id="{782D8299-BF19-3F47-AD90-95E0DB4F0FCA}"/>
              </a:ext>
            </a:extLst>
          </p:cNvPr>
          <p:cNvSpPr txBox="1"/>
          <p:nvPr/>
        </p:nvSpPr>
        <p:spPr>
          <a:xfrm>
            <a:off x="223776" y="260648"/>
            <a:ext cx="8229600" cy="668983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s-CL" sz="2800" b="1" dirty="0">
                <a:solidFill>
                  <a:srgbClr val="FF2F92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Gases Nobles</a:t>
            </a:r>
          </a:p>
          <a:p>
            <a:pPr algn="just"/>
            <a:endParaRPr lang="es-CL" sz="2800" b="1" dirty="0">
              <a:solidFill>
                <a:srgbClr val="FF2F92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  <a:p>
            <a:pPr algn="just"/>
            <a:endParaRPr lang="es-CL" sz="2800" b="1" dirty="0">
              <a:solidFill>
                <a:srgbClr val="FF2F92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  <a:p>
            <a:pPr algn="just"/>
            <a:endParaRPr lang="es-CL" sz="2800" b="1" dirty="0">
              <a:solidFill>
                <a:srgbClr val="FF2F92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12" name="3 CuadroTexto">
            <a:extLst>
              <a:ext uri="{FF2B5EF4-FFF2-40B4-BE49-F238E27FC236}">
                <a16:creationId xmlns:a16="http://schemas.microsoft.com/office/drawing/2014/main" id="{E7829B8E-BAC1-B84A-AB48-C924048F5C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3776" y="933355"/>
            <a:ext cx="8893020" cy="977191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tabLst>
                <a:tab pos="0" algn="l"/>
              </a:tabLst>
            </a:pPr>
            <a:r>
              <a:rPr lang="es-MX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Los elementos ceden o captan electrones y adquieren la configuración electrónica del gas noble más cercano </a:t>
            </a:r>
            <a:r>
              <a:rPr lang="es-ES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(mayor estabilidad).</a:t>
            </a:r>
          </a:p>
        </p:txBody>
      </p:sp>
      <p:pic>
        <p:nvPicPr>
          <p:cNvPr id="14" name="Picture 2" descr="http://e-ducativa.catedu.es/44700165/aula/archivos/repositorio/1000/1162/html/800px-Edelgase_in_Entladungsroehren.jpg">
            <a:extLst>
              <a:ext uri="{FF2B5EF4-FFF2-40B4-BE49-F238E27FC236}">
                <a16:creationId xmlns:a16="http://schemas.microsoft.com/office/drawing/2014/main" id="{FEAAA9DA-9CAD-B645-8CF9-80E6B3C2A5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95038" y="2110914"/>
            <a:ext cx="6550496" cy="370921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760280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300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>
          <a:ln>
            <a:noFill/>
          </a:ln>
        </p:spPr>
        <p:txBody>
          <a:bodyPr/>
          <a:lstStyle/>
          <a:p>
            <a:fld id="{00000000-1234-1234-1234-123412341234}" type="slidenum">
              <a:rPr lang="es-CL" smtClean="0">
                <a:latin typeface="Lucida Sans Unicode" panose="020B0602030504020204" pitchFamily="34" charset="0"/>
                <a:cs typeface="Lucida Sans Unicode" panose="020B0602030504020204" pitchFamily="34" charset="0"/>
              </a:rPr>
              <a:pPr/>
              <a:t>11</a:t>
            </a:fld>
            <a:endParaRPr lang="es-CL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79280" y="132951"/>
            <a:ext cx="2116765" cy="1058383"/>
          </a:xfrm>
          <a:prstGeom prst="rect">
            <a:avLst/>
          </a:prstGeom>
          <a:ln>
            <a:noFill/>
          </a:ln>
        </p:spPr>
      </p:pic>
      <p:sp>
        <p:nvSpPr>
          <p:cNvPr id="16" name="14 Rectángulo">
            <a:extLst>
              <a:ext uri="{FF2B5EF4-FFF2-40B4-BE49-F238E27FC236}">
                <a16:creationId xmlns:a16="http://schemas.microsoft.com/office/drawing/2014/main" id="{7E4DCD1A-EE5C-7A49-BA5E-F1C8E00FE28A}"/>
              </a:ext>
            </a:extLst>
          </p:cNvPr>
          <p:cNvSpPr/>
          <p:nvPr/>
        </p:nvSpPr>
        <p:spPr>
          <a:xfrm>
            <a:off x="7472607" y="152412"/>
            <a:ext cx="184731" cy="461665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defTabSz="1219170">
              <a:defRPr/>
            </a:pPr>
            <a:endParaRPr lang="es-CL" sz="2400" dirty="0">
              <a:solidFill>
                <a:srgbClr val="0000FF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18" name="object 5">
            <a:extLst>
              <a:ext uri="{FF2B5EF4-FFF2-40B4-BE49-F238E27FC236}">
                <a16:creationId xmlns:a16="http://schemas.microsoft.com/office/drawing/2014/main" id="{782D8299-BF19-3F47-AD90-95E0DB4F0FCA}"/>
              </a:ext>
            </a:extLst>
          </p:cNvPr>
          <p:cNvSpPr txBox="1"/>
          <p:nvPr/>
        </p:nvSpPr>
        <p:spPr>
          <a:xfrm>
            <a:off x="223776" y="260648"/>
            <a:ext cx="8229600" cy="668983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s-CL" sz="2800" b="1" dirty="0">
                <a:solidFill>
                  <a:srgbClr val="FF2F92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Grupo B</a:t>
            </a:r>
          </a:p>
          <a:p>
            <a:pPr algn="just"/>
            <a:endParaRPr lang="es-CL" sz="2800" b="1" dirty="0">
              <a:solidFill>
                <a:srgbClr val="FF2F92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  <a:p>
            <a:pPr algn="just"/>
            <a:endParaRPr lang="es-CL" sz="2800" b="1" dirty="0">
              <a:solidFill>
                <a:srgbClr val="FF2F92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10" name="Picture 6">
            <a:extLst>
              <a:ext uri="{FF2B5EF4-FFF2-40B4-BE49-F238E27FC236}">
                <a16:creationId xmlns:a16="http://schemas.microsoft.com/office/drawing/2014/main" id="{B8D9FF92-022B-6847-AD2A-6213537898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21744" y="3239127"/>
            <a:ext cx="4680520" cy="33390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Rectangle 3">
            <a:extLst>
              <a:ext uri="{FF2B5EF4-FFF2-40B4-BE49-F238E27FC236}">
                <a16:creationId xmlns:a16="http://schemas.microsoft.com/office/drawing/2014/main" id="{D703D0B1-E2E9-784A-A306-16BC2FBE1135}"/>
              </a:ext>
            </a:extLst>
          </p:cNvPr>
          <p:cNvSpPr txBox="1">
            <a:spLocks noChangeArrowheads="1"/>
          </p:cNvSpPr>
          <p:nvPr/>
        </p:nvSpPr>
        <p:spPr>
          <a:xfrm>
            <a:off x="980256" y="1115598"/>
            <a:ext cx="7162800" cy="504000"/>
          </a:xfrm>
          <a:prstGeom prst="rect">
            <a:avLst/>
          </a:prstGeom>
          <a:ln w="28575">
            <a:noFill/>
          </a:ln>
        </p:spPr>
        <p:txBody>
          <a:bodyPr anchor="ctr"/>
          <a:lstStyle/>
          <a:p>
            <a:pPr marL="274320" marR="0" lvl="0" indent="-274320" algn="ctr" defTabSz="914400" rtl="0" eaLnBrk="1" fontAlgn="auto" latinLnBrk="0" hangingPunct="1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Clr>
                <a:schemeClr val="accent1"/>
              </a:buClr>
              <a:buSzPct val="85000"/>
              <a:tabLst/>
              <a:defRPr/>
            </a:pPr>
            <a:r>
              <a:rPr kumimoji="0" lang="es-ES_tradnl" sz="200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Lucida Sans Unicode" panose="020B0602030504020204" pitchFamily="34" charset="0"/>
                <a:cs typeface="Lucida Sans Unicode" panose="020B0602030504020204" pitchFamily="34" charset="0"/>
              </a:rPr>
              <a:t>Están situados en el centro de la tabla periódica.</a:t>
            </a:r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DD6AC94F-92C9-7C40-B479-DCF9DA63F9FC}"/>
              </a:ext>
            </a:extLst>
          </p:cNvPr>
          <p:cNvSpPr txBox="1">
            <a:spLocks noChangeArrowheads="1"/>
          </p:cNvSpPr>
          <p:nvPr/>
        </p:nvSpPr>
        <p:spPr>
          <a:xfrm>
            <a:off x="990600" y="1730779"/>
            <a:ext cx="7162800" cy="504000"/>
          </a:xfrm>
          <a:prstGeom prst="rect">
            <a:avLst/>
          </a:prstGeom>
          <a:ln w="28575">
            <a:noFill/>
          </a:ln>
        </p:spPr>
        <p:txBody>
          <a:bodyPr anchor="ctr"/>
          <a:lstStyle/>
          <a:p>
            <a:pPr marL="274320" marR="0" lvl="0" indent="-274320" algn="ctr" defTabSz="914400" rtl="0" eaLnBrk="1" fontAlgn="auto" latinLnBrk="0" hangingPunct="1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Clr>
                <a:schemeClr val="accent1"/>
              </a:buClr>
              <a:buSzPct val="85000"/>
              <a:tabLst/>
              <a:defRPr/>
            </a:pPr>
            <a:r>
              <a:rPr kumimoji="0" lang="es-ES_tradnl" sz="200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Lucida Sans Unicode" panose="020B0602030504020204" pitchFamily="34" charset="0"/>
                <a:cs typeface="Lucida Sans Unicode" panose="020B0602030504020204" pitchFamily="34" charset="0"/>
              </a:rPr>
              <a:t>Terminan en el subnivel “d” y “f” </a:t>
            </a:r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E52F0747-C03D-E04D-81B1-E12AECCBD2FB}"/>
              </a:ext>
            </a:extLst>
          </p:cNvPr>
          <p:cNvSpPr txBox="1">
            <a:spLocks noChangeArrowheads="1"/>
          </p:cNvSpPr>
          <p:nvPr/>
        </p:nvSpPr>
        <p:spPr>
          <a:xfrm>
            <a:off x="807976" y="2371946"/>
            <a:ext cx="7929624" cy="504000"/>
          </a:xfrm>
          <a:prstGeom prst="rect">
            <a:avLst/>
          </a:prstGeom>
          <a:ln w="28575">
            <a:noFill/>
          </a:ln>
        </p:spPr>
        <p:txBody>
          <a:bodyPr anchor="ctr"/>
          <a:lstStyle/>
          <a:p>
            <a:pPr marL="274320" marR="0" lvl="0" indent="-274320" algn="ctr" defTabSz="914400" rtl="0" eaLnBrk="1" fontAlgn="auto" latinLnBrk="0" hangingPunct="1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Clr>
                <a:schemeClr val="accent1"/>
              </a:buClr>
              <a:buSzPct val="85000"/>
              <a:tabLst/>
              <a:defRPr/>
            </a:pPr>
            <a:r>
              <a:rPr kumimoji="0" lang="es-ES_tradnl" sz="200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Lucida Sans Unicode" panose="020B0602030504020204" pitchFamily="34" charset="0"/>
                <a:cs typeface="Lucida Sans Unicode" panose="020B0602030504020204" pitchFamily="34" charset="0"/>
              </a:rPr>
              <a:t>Los elementos de transición interna son llamados tierras raras</a:t>
            </a:r>
          </a:p>
        </p:txBody>
      </p:sp>
    </p:spTree>
    <p:extLst>
      <p:ext uri="{BB962C8B-B14F-4D97-AF65-F5344CB8AC3E}">
        <p14:creationId xmlns:p14="http://schemas.microsoft.com/office/powerpoint/2010/main" val="5868792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300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>
          <a:ln>
            <a:noFill/>
          </a:ln>
        </p:spPr>
        <p:txBody>
          <a:bodyPr/>
          <a:lstStyle/>
          <a:p>
            <a:fld id="{00000000-1234-1234-1234-123412341234}" type="slidenum">
              <a:rPr lang="es-CL" smtClean="0">
                <a:latin typeface="Lucida Sans Unicode" panose="020B0602030504020204" pitchFamily="34" charset="0"/>
                <a:cs typeface="Lucida Sans Unicode" panose="020B0602030504020204" pitchFamily="34" charset="0"/>
              </a:rPr>
              <a:pPr/>
              <a:t>12</a:t>
            </a:fld>
            <a:endParaRPr lang="es-CL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79280" y="132951"/>
            <a:ext cx="2116765" cy="1058383"/>
          </a:xfrm>
          <a:prstGeom prst="rect">
            <a:avLst/>
          </a:prstGeom>
          <a:ln>
            <a:noFill/>
          </a:ln>
        </p:spPr>
      </p:pic>
      <p:sp>
        <p:nvSpPr>
          <p:cNvPr id="16" name="14 Rectángulo">
            <a:extLst>
              <a:ext uri="{FF2B5EF4-FFF2-40B4-BE49-F238E27FC236}">
                <a16:creationId xmlns:a16="http://schemas.microsoft.com/office/drawing/2014/main" id="{7E4DCD1A-EE5C-7A49-BA5E-F1C8E00FE28A}"/>
              </a:ext>
            </a:extLst>
          </p:cNvPr>
          <p:cNvSpPr/>
          <p:nvPr/>
        </p:nvSpPr>
        <p:spPr>
          <a:xfrm>
            <a:off x="7472607" y="152412"/>
            <a:ext cx="184731" cy="461665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defTabSz="1219170">
              <a:defRPr/>
            </a:pPr>
            <a:endParaRPr lang="es-CL" sz="2400" dirty="0">
              <a:solidFill>
                <a:srgbClr val="0000FF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18" name="object 5">
            <a:extLst>
              <a:ext uri="{FF2B5EF4-FFF2-40B4-BE49-F238E27FC236}">
                <a16:creationId xmlns:a16="http://schemas.microsoft.com/office/drawing/2014/main" id="{782D8299-BF19-3F47-AD90-95E0DB4F0FCA}"/>
              </a:ext>
            </a:extLst>
          </p:cNvPr>
          <p:cNvSpPr txBox="1"/>
          <p:nvPr/>
        </p:nvSpPr>
        <p:spPr>
          <a:xfrm>
            <a:off x="223776" y="260648"/>
            <a:ext cx="8229600" cy="668983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s-CL" sz="2800" b="1" dirty="0">
                <a:solidFill>
                  <a:srgbClr val="FF2F92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Grupo B</a:t>
            </a:r>
          </a:p>
          <a:p>
            <a:pPr algn="just"/>
            <a:endParaRPr lang="es-CL" sz="2800" b="1" dirty="0">
              <a:solidFill>
                <a:srgbClr val="FF2F92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  <a:p>
            <a:pPr algn="just"/>
            <a:endParaRPr lang="es-CL" sz="2800" b="1" dirty="0">
              <a:solidFill>
                <a:srgbClr val="FF2F92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graphicFrame>
        <p:nvGraphicFramePr>
          <p:cNvPr id="15" name="19 Tabla">
            <a:extLst>
              <a:ext uri="{FF2B5EF4-FFF2-40B4-BE49-F238E27FC236}">
                <a16:creationId xmlns:a16="http://schemas.microsoft.com/office/drawing/2014/main" id="{16E61042-17A8-534D-9EFC-5847994389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3925951"/>
              </p:ext>
            </p:extLst>
          </p:nvPr>
        </p:nvGraphicFramePr>
        <p:xfrm>
          <a:off x="964053" y="905310"/>
          <a:ext cx="8159825" cy="539225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665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164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608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547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330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0547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37200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37016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CL" sz="16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Grupo</a:t>
                      </a:r>
                      <a:endParaRPr kumimoji="0" lang="es-CL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CL" sz="1600" b="1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Grupo actual</a:t>
                      </a:r>
                      <a:endParaRPr kumimoji="0" lang="es-CL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CL" sz="1600" b="1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Terminación</a:t>
                      </a:r>
                      <a:endParaRPr kumimoji="0" lang="es-CL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CL" sz="1600" b="1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CL" sz="1600" b="1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Terminación</a:t>
                      </a:r>
                      <a:endParaRPr kumimoji="0" lang="es-CL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CL" sz="1600" b="1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CL" sz="16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e- valencia</a:t>
                      </a:r>
                      <a:endParaRPr kumimoji="0" lang="es-CL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7016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CL" sz="16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III B</a:t>
                      </a:r>
                      <a:endParaRPr kumimoji="0" lang="es-CL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CL" sz="1600" u="none" strike="noStrike" cap="none" normalizeH="0" baseline="0" dirty="0">
                          <a:ln>
                            <a:noFill/>
                          </a:ln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kumimoji="0" lang="es-CL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ns</a:t>
                      </a:r>
                      <a:r>
                        <a:rPr kumimoji="0" lang="en-US" sz="1600" b="1" u="none" strike="noStrike" kern="1200" cap="none" spc="0" normalizeH="0" baseline="3000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kumimoji="0" lang="en-US" sz="1600" b="1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n</a:t>
                      </a:r>
                      <a:r>
                        <a:rPr kumimoji="0" lang="en-US" sz="1600" b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6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</a:t>
                      </a:r>
                      <a:r>
                        <a:rPr kumimoji="0" lang="en-US" sz="1600" b="1" u="none" strike="noStrike" kern="1200" cap="none" spc="0" normalizeH="0" baseline="3000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r>
                        <a:rPr kumimoji="0" lang="en-US" sz="1600" b="1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endParaRPr kumimoji="0" lang="es-CL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10">
                  <a:txBody>
                    <a:bodyPr/>
                    <a:lstStyle/>
                    <a:p>
                      <a:pPr algn="ctr"/>
                      <a:r>
                        <a:rPr lang="es-CL" sz="1600" b="1" dirty="0">
                          <a:solidFill>
                            <a:schemeClr val="accent6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ELEMENTOS DE TRANSICIÓN</a:t>
                      </a:r>
                    </a:p>
                  </a:txBody>
                  <a:tcPr vert="vert2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ns</a:t>
                      </a:r>
                      <a:r>
                        <a:rPr kumimoji="0" lang="en-US" sz="1600" b="1" u="none" strike="noStrike" kern="1200" cap="none" spc="0" normalizeH="0" baseline="3000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kumimoji="0" lang="en-US" sz="1600" b="1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n</a:t>
                      </a:r>
                      <a:r>
                        <a:rPr kumimoji="0" lang="en-US" sz="1600" b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r>
                        <a:rPr kumimoji="0" lang="en-US" sz="1600" b="1" u="none" strike="noStrike" kern="1200" cap="none" spc="0" normalizeH="0" baseline="3000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r>
                        <a:rPr kumimoji="0" lang="en-US" sz="1600" b="1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endParaRPr kumimoji="0" lang="es-CL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15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600" b="1" dirty="0">
                          <a:solidFill>
                            <a:schemeClr val="accent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ELEMENTOS DE TRANSICIÓN INTERNA</a:t>
                      </a:r>
                    </a:p>
                  </a:txBody>
                  <a:tcPr vert="vert27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CL" sz="1600" u="none" strike="noStrike" cap="none" normalizeH="0" baseline="0" dirty="0">
                          <a:ln>
                            <a:noFill/>
                          </a:ln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kumimoji="0" lang="es-CL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7016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CL" sz="16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IV B</a:t>
                      </a:r>
                      <a:endParaRPr kumimoji="0" lang="es-CL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CL" sz="1600" u="none" strike="noStrike" cap="none" normalizeH="0" baseline="0" dirty="0">
                          <a:ln>
                            <a:noFill/>
                          </a:ln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  <a:endParaRPr kumimoji="0" lang="es-CL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ns</a:t>
                      </a:r>
                      <a:r>
                        <a:rPr kumimoji="0" lang="en-US" sz="1600" b="1" u="none" strike="noStrike" kern="1200" cap="none" spc="0" normalizeH="0" baseline="3000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kumimoji="0" lang="en-US" sz="1600" b="1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n</a:t>
                      </a:r>
                      <a:r>
                        <a:rPr kumimoji="0" lang="en-US" sz="1600" b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6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</a:t>
                      </a:r>
                      <a:r>
                        <a:rPr kumimoji="0" lang="en-US" sz="1600" b="1" u="none" strike="noStrike" kern="1200" cap="none" spc="0" normalizeH="0" baseline="3000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kumimoji="0" lang="en-US" sz="1600" b="1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endParaRPr kumimoji="0" lang="es-CL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ns</a:t>
                      </a:r>
                      <a:r>
                        <a:rPr kumimoji="0" lang="en-US" sz="1600" b="1" u="none" strike="noStrike" kern="1200" cap="none" spc="0" normalizeH="0" baseline="3000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kumimoji="0" lang="en-US" sz="1600" b="1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n</a:t>
                      </a:r>
                      <a:r>
                        <a:rPr kumimoji="0" lang="en-US" sz="1600" b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r>
                        <a:rPr kumimoji="0" lang="en-US" sz="1600" b="1" u="none" strike="noStrike" kern="1200" cap="none" spc="0" normalizeH="0" baseline="3000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kumimoji="0" lang="en-US" sz="1600" b="1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endParaRPr kumimoji="0" lang="es-CL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CL" sz="1600" u="none" strike="noStrike" cap="none" normalizeH="0" baseline="0" dirty="0">
                          <a:ln>
                            <a:noFill/>
                          </a:ln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  <a:endParaRPr kumimoji="0" lang="es-CL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7016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CL" sz="16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 B</a:t>
                      </a:r>
                      <a:endParaRPr kumimoji="0" lang="es-CL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CL" sz="1600" u="none" strike="noStrike" cap="none" normalizeH="0" baseline="0" dirty="0">
                          <a:ln>
                            <a:noFill/>
                          </a:ln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  <a:endParaRPr kumimoji="0" lang="es-CL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ns</a:t>
                      </a:r>
                      <a:r>
                        <a:rPr kumimoji="0" lang="en-US" sz="1600" b="1" u="none" strike="noStrike" kern="1200" cap="none" spc="0" normalizeH="0" baseline="3000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kumimoji="0" lang="en-US" sz="1600" b="1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n</a:t>
                      </a:r>
                      <a:r>
                        <a:rPr kumimoji="0" lang="en-US" sz="1600" b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6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</a:t>
                      </a:r>
                      <a:r>
                        <a:rPr kumimoji="0" lang="en-US" sz="1600" b="1" u="none" strike="noStrike" kern="1200" cap="none" spc="0" normalizeH="0" baseline="3000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r>
                        <a:rPr kumimoji="0" lang="en-US" sz="1600" b="1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endParaRPr kumimoji="0" lang="es-CL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ns</a:t>
                      </a:r>
                      <a:r>
                        <a:rPr kumimoji="0" lang="en-US" sz="1600" b="1" u="none" strike="noStrike" kern="1200" cap="none" spc="0" normalizeH="0" baseline="3000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kumimoji="0" lang="en-US" sz="1600" b="1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n</a:t>
                      </a:r>
                      <a:r>
                        <a:rPr kumimoji="0" lang="en-US" sz="1600" b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r>
                        <a:rPr kumimoji="0" lang="en-US" sz="1600" b="1" u="none" strike="noStrike" kern="1200" cap="none" spc="0" normalizeH="0" baseline="3000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r>
                        <a:rPr kumimoji="0" lang="en-US" sz="1600" b="1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endParaRPr kumimoji="0" lang="es-CL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CL" sz="1600" u="none" strike="noStrike" cap="none" normalizeH="0" baseline="0" dirty="0">
                          <a:ln>
                            <a:noFill/>
                          </a:ln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  <a:endParaRPr kumimoji="0" lang="es-CL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7016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CL" sz="16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VI B</a:t>
                      </a:r>
                      <a:endParaRPr kumimoji="0" lang="es-CL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CL" sz="1600" u="none" strike="noStrike" cap="none" normalizeH="0" baseline="0" dirty="0">
                          <a:ln>
                            <a:noFill/>
                          </a:ln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  <a:endParaRPr kumimoji="0" lang="es-CL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ns</a:t>
                      </a:r>
                      <a:r>
                        <a:rPr kumimoji="0" lang="en-US" sz="1600" b="1" u="none" strike="noStrike" kern="1200" cap="none" spc="0" normalizeH="0" baseline="3000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kumimoji="0" lang="en-US" sz="1600" b="1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n</a:t>
                      </a:r>
                      <a:r>
                        <a:rPr kumimoji="0" lang="en-US" sz="1600" b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6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</a:t>
                      </a:r>
                      <a:r>
                        <a:rPr kumimoji="0" lang="en-US" sz="1600" b="1" u="none" strike="noStrike" kern="1200" cap="none" spc="0" normalizeH="0" baseline="3000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  <a:r>
                        <a:rPr kumimoji="0" lang="en-US" sz="1600" b="1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endParaRPr kumimoji="0" lang="es-CL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ns</a:t>
                      </a:r>
                      <a:r>
                        <a:rPr kumimoji="0" lang="en-US" sz="1600" b="1" u="none" strike="noStrike" kern="1200" cap="none" spc="0" normalizeH="0" baseline="3000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kumimoji="0" lang="en-US" sz="1600" b="1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n</a:t>
                      </a:r>
                      <a:r>
                        <a:rPr kumimoji="0" lang="en-US" sz="1600" b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r>
                        <a:rPr kumimoji="0" lang="en-US" sz="1600" b="1" u="none" strike="noStrike" kern="1200" cap="none" spc="0" normalizeH="0" baseline="3000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  <a:r>
                        <a:rPr kumimoji="0" lang="en-US" sz="1600" b="1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endParaRPr kumimoji="0" lang="es-CL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CL" sz="1600" u="none" strike="noStrike" cap="none" normalizeH="0" baseline="0" dirty="0">
                          <a:ln>
                            <a:noFill/>
                          </a:ln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  <a:endParaRPr kumimoji="0" lang="es-CL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7016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CL" sz="16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VII B</a:t>
                      </a:r>
                      <a:endParaRPr kumimoji="0" lang="es-CL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CL" sz="1600" u="none" strike="noStrike" cap="none" normalizeH="0" baseline="0" dirty="0">
                          <a:ln>
                            <a:noFill/>
                          </a:ln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  <a:endParaRPr kumimoji="0" lang="es-CL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CL" sz="1600" b="1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ns</a:t>
                      </a:r>
                      <a:r>
                        <a:rPr kumimoji="0" lang="es-CL" sz="1600" b="1" u="none" strike="noStrike" kern="1200" cap="none" spc="0" normalizeH="0" baseline="3000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kumimoji="0" lang="es-CL" sz="1600" b="1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nd</a:t>
                      </a:r>
                      <a:r>
                        <a:rPr kumimoji="0" lang="es-CL" sz="1600" b="1" u="none" strike="noStrike" kern="1200" cap="none" spc="0" normalizeH="0" baseline="3000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  <a:r>
                        <a:rPr kumimoji="0" lang="es-CL" sz="1600" b="1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endParaRPr kumimoji="0" lang="es-CL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s-CL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CL" sz="1600" b="1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ns</a:t>
                      </a:r>
                      <a:r>
                        <a:rPr kumimoji="0" lang="es-CL" sz="1600" b="1" u="none" strike="noStrike" kern="1200" cap="none" spc="0" normalizeH="0" baseline="3000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kumimoji="0" lang="es-CL" sz="1600" b="1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n</a:t>
                      </a:r>
                      <a:r>
                        <a:rPr kumimoji="0" lang="es-CL" sz="1600" b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r>
                        <a:rPr kumimoji="0" lang="es-CL" sz="1600" b="1" u="none" strike="noStrike" kern="1200" cap="none" spc="0" normalizeH="0" baseline="3000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  <a:r>
                        <a:rPr kumimoji="0" lang="es-CL" sz="1600" b="1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endParaRPr kumimoji="0" lang="es-CL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CL" sz="1600" u="none" strike="noStrike" cap="none" normalizeH="0" baseline="0" dirty="0">
                          <a:ln>
                            <a:noFill/>
                          </a:ln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  <a:endParaRPr kumimoji="0" lang="es-CL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7016">
                <a:tc rowSpan="3"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CL" sz="16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VIII B</a:t>
                      </a:r>
                      <a:endParaRPr kumimoji="0" lang="es-CL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CL" sz="1600" u="none" strike="noStrike" cap="none" normalizeH="0" baseline="0" dirty="0">
                          <a:ln>
                            <a:noFill/>
                          </a:ln>
                          <a:effectLst/>
                          <a:latin typeface="Arial" pitchFamily="34" charset="0"/>
                          <a:cs typeface="Arial" pitchFamily="34" charset="0"/>
                        </a:rPr>
                        <a:t>8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CL" sz="1600" b="1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ns</a:t>
                      </a:r>
                      <a:r>
                        <a:rPr kumimoji="0" lang="es-CL" sz="1600" b="1" u="none" strike="noStrike" kern="1200" cap="none" spc="0" normalizeH="0" baseline="3000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kumimoji="0" lang="es-CL" sz="1600" b="1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n</a:t>
                      </a:r>
                      <a:r>
                        <a:rPr kumimoji="0" lang="es-CL" sz="1600" b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6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</a:t>
                      </a:r>
                      <a:r>
                        <a:rPr kumimoji="0" lang="es-CL" sz="1600" b="1" u="none" strike="noStrike" kern="1200" cap="none" spc="0" normalizeH="0" baseline="3000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  <a:r>
                        <a:rPr kumimoji="0" lang="es-CL" sz="1600" b="1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endParaRPr kumimoji="0" lang="es-CL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CL" sz="1600" b="1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ns</a:t>
                      </a:r>
                      <a:r>
                        <a:rPr kumimoji="0" lang="es-CL" sz="1600" b="1" u="none" strike="noStrike" kern="1200" cap="none" spc="0" normalizeH="0" baseline="3000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kumimoji="0" lang="es-CL" sz="1600" b="1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n</a:t>
                      </a:r>
                      <a:r>
                        <a:rPr kumimoji="0" lang="es-CL" sz="1600" b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r>
                        <a:rPr kumimoji="0" lang="es-CL" sz="1600" b="1" u="none" strike="noStrike" kern="1200" cap="none" spc="0" normalizeH="0" baseline="3000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  <a:r>
                        <a:rPr kumimoji="0" lang="es-CL" sz="1600" b="1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endParaRPr kumimoji="0" lang="es-CL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CL" sz="1600" u="none" strike="noStrike" cap="none" normalizeH="0" baseline="0" dirty="0">
                          <a:ln>
                            <a:noFill/>
                          </a:ln>
                          <a:effectLst/>
                          <a:latin typeface="Arial" pitchFamily="34" charset="0"/>
                          <a:cs typeface="Arial" pitchFamily="34" charset="0"/>
                        </a:rPr>
                        <a:t>8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7016"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CL" sz="1600" u="none" strike="noStrike" cap="none" normalizeH="0" baseline="0" dirty="0">
                          <a:ln>
                            <a:noFill/>
                          </a:ln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  <a:endParaRPr kumimoji="0" lang="es-CL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CL" sz="1600" b="1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ns</a:t>
                      </a:r>
                      <a:r>
                        <a:rPr kumimoji="0" lang="es-CL" sz="1600" b="1" u="none" strike="noStrike" kern="1200" cap="none" spc="0" normalizeH="0" baseline="3000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kumimoji="0" lang="es-CL" sz="1600" b="1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n</a:t>
                      </a:r>
                      <a:r>
                        <a:rPr kumimoji="0" lang="es-CL" sz="1600" b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6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</a:t>
                      </a:r>
                      <a:r>
                        <a:rPr kumimoji="0" lang="es-CL" sz="1600" b="1" u="none" strike="noStrike" kern="1200" cap="none" spc="0" normalizeH="0" baseline="3000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  <a:r>
                        <a:rPr kumimoji="0" lang="es-CL" sz="1600" b="1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endParaRPr kumimoji="0" lang="es-CL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CL" sz="1600" b="1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ns</a:t>
                      </a:r>
                      <a:r>
                        <a:rPr kumimoji="0" lang="es-CL" sz="1600" b="1" u="none" strike="noStrike" kern="1200" cap="none" spc="0" normalizeH="0" baseline="3000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kumimoji="0" lang="es-CL" sz="1600" b="1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n</a:t>
                      </a:r>
                      <a:r>
                        <a:rPr kumimoji="0" lang="es-CL" sz="1600" b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r>
                        <a:rPr kumimoji="0" lang="es-CL" sz="1600" b="1" u="none" strike="noStrike" kern="1200" cap="none" spc="0" normalizeH="0" baseline="3000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  <a:r>
                        <a:rPr kumimoji="0" lang="es-CL" sz="1600" b="1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endParaRPr kumimoji="0" lang="es-CL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CL" sz="1600" u="none" strike="noStrike" cap="none" normalizeH="0" baseline="0" dirty="0">
                          <a:ln>
                            <a:noFill/>
                          </a:ln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  <a:endParaRPr kumimoji="0" lang="es-CL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7016"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CL" sz="1600" u="none" strike="noStrike" cap="none" normalizeH="0" baseline="0" dirty="0">
                          <a:ln>
                            <a:noFill/>
                          </a:ln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  <a:endParaRPr kumimoji="0" lang="es-CL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ns</a:t>
                      </a:r>
                      <a:r>
                        <a:rPr kumimoji="0" lang="en-US" sz="1600" b="1" u="none" strike="noStrike" kern="1200" cap="none" spc="0" normalizeH="0" baseline="3000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kumimoji="0" lang="en-US" sz="1600" b="1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n</a:t>
                      </a:r>
                      <a:r>
                        <a:rPr kumimoji="0" lang="en-US" sz="1600" b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6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</a:t>
                      </a:r>
                      <a:r>
                        <a:rPr kumimoji="0" lang="en-US" sz="1600" b="1" u="none" strike="noStrike" kern="1200" cap="none" spc="0" normalizeH="0" baseline="3000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  <a:r>
                        <a:rPr kumimoji="0" lang="en-US" sz="1600" b="1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endParaRPr kumimoji="0" lang="es-CL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ns</a:t>
                      </a:r>
                      <a:r>
                        <a:rPr kumimoji="0" lang="en-US" sz="1600" b="1" u="none" strike="noStrike" kern="1200" cap="none" spc="0" normalizeH="0" baseline="3000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kumimoji="0" lang="en-US" sz="1600" b="1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n</a:t>
                      </a:r>
                      <a:r>
                        <a:rPr kumimoji="0" lang="en-US" sz="1600" b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r>
                        <a:rPr kumimoji="0" lang="en-US" sz="1600" b="1" u="none" strike="noStrike" kern="1200" cap="none" spc="0" normalizeH="0" baseline="3000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  <a:r>
                        <a:rPr kumimoji="0" lang="en-US" sz="1600" b="1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endParaRPr kumimoji="0" lang="es-CL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CL" sz="1600" u="none" strike="noStrike" cap="none" normalizeH="0" baseline="0" dirty="0">
                          <a:ln>
                            <a:noFill/>
                          </a:ln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  <a:endParaRPr kumimoji="0" lang="es-CL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7016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CL" sz="16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 B</a:t>
                      </a:r>
                      <a:endParaRPr kumimoji="0" lang="es-CL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CL" sz="1600" u="none" strike="noStrike" cap="none" normalizeH="0" baseline="0" dirty="0">
                          <a:ln>
                            <a:noFill/>
                          </a:ln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</a:t>
                      </a:r>
                      <a:endParaRPr kumimoji="0" lang="es-CL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ns</a:t>
                      </a:r>
                      <a:r>
                        <a:rPr kumimoji="0" lang="en-US" sz="1600" b="1" u="none" strike="noStrike" kern="1200" cap="none" spc="0" normalizeH="0" baseline="3000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kumimoji="0" lang="en-US" sz="1600" b="1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n</a:t>
                      </a:r>
                      <a:r>
                        <a:rPr kumimoji="0" lang="en-US" sz="1600" b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6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</a:t>
                      </a:r>
                      <a:r>
                        <a:rPr kumimoji="0" lang="en-US" sz="1600" b="1" u="none" strike="noStrike" kern="1200" cap="none" spc="0" normalizeH="0" baseline="3000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  <a:r>
                        <a:rPr kumimoji="0" lang="en-US" sz="1600" b="1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endParaRPr kumimoji="0" lang="es-CL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s-CL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ns</a:t>
                      </a:r>
                      <a:r>
                        <a:rPr kumimoji="0" lang="en-US" sz="1600" b="1" u="none" strike="noStrike" kern="1200" cap="none" spc="0" normalizeH="0" baseline="3000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kumimoji="0" lang="en-US" sz="1600" b="1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n</a:t>
                      </a:r>
                      <a:r>
                        <a:rPr kumimoji="0" lang="en-US" sz="1600" b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r>
                        <a:rPr kumimoji="0" lang="en-US" sz="1600" b="1" u="none" strike="noStrike" kern="1200" cap="none" spc="0" normalizeH="0" baseline="3000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  <a:r>
                        <a:rPr kumimoji="0" lang="en-US" sz="1600" b="1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endParaRPr kumimoji="0" lang="es-CL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CL" sz="1600" u="none" strike="noStrike" cap="none" normalizeH="0" baseline="0" dirty="0">
                          <a:ln>
                            <a:noFill/>
                          </a:ln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</a:t>
                      </a:r>
                      <a:endParaRPr kumimoji="0" lang="es-CL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37016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CL" sz="16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II B</a:t>
                      </a:r>
                      <a:endParaRPr kumimoji="0" lang="es-CL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CL" sz="1600" u="none" strike="noStrike" cap="none" normalizeH="0" baseline="0" dirty="0">
                          <a:ln>
                            <a:noFill/>
                          </a:ln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</a:t>
                      </a:r>
                      <a:endParaRPr kumimoji="0" lang="es-CL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CL" sz="1600" b="1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ns</a:t>
                      </a:r>
                      <a:r>
                        <a:rPr kumimoji="0" lang="es-CL" sz="1600" b="1" u="none" strike="noStrike" kern="1200" cap="none" spc="0" normalizeH="0" baseline="3000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kumimoji="0" lang="es-CL" sz="1600" b="1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n</a:t>
                      </a:r>
                      <a:r>
                        <a:rPr kumimoji="0" lang="es-CL" sz="1600" b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6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</a:t>
                      </a:r>
                      <a:r>
                        <a:rPr kumimoji="0" lang="es-CL" sz="1600" b="1" u="none" strike="noStrike" kern="1200" cap="none" spc="0" normalizeH="0" baseline="3000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  <a:r>
                        <a:rPr kumimoji="0" lang="es-CL" sz="1600" b="1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endParaRPr kumimoji="0" lang="es-CL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CL" sz="1600" b="1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ns</a:t>
                      </a:r>
                      <a:r>
                        <a:rPr kumimoji="0" lang="es-CL" sz="1600" b="1" u="none" strike="noStrike" kern="1200" cap="none" spc="0" normalizeH="0" baseline="3000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kumimoji="0" lang="es-CL" sz="1600" b="1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n</a:t>
                      </a:r>
                      <a:r>
                        <a:rPr kumimoji="0" lang="es-CL" sz="1600" b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r>
                        <a:rPr kumimoji="0" lang="es-CL" sz="1600" b="1" u="none" strike="noStrike" kern="1200" cap="none" spc="0" normalizeH="0" baseline="3000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  <a:r>
                        <a:rPr kumimoji="0" lang="es-CL" sz="1600" b="1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endParaRPr kumimoji="0" lang="es-CL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s-CL" dirty="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CL" sz="1600" u="none" strike="noStrike" cap="none" normalizeH="0" baseline="0" dirty="0">
                          <a:ln>
                            <a:noFill/>
                          </a:ln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</a:t>
                      </a:r>
                      <a:endParaRPr kumimoji="0" lang="es-CL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37016">
                <a:tc>
                  <a:txBody>
                    <a:bodyPr/>
                    <a:lstStyle/>
                    <a:p>
                      <a:pPr algn="ctr"/>
                      <a:endParaRPr lang="es-CL" sz="1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sz="1600" dirty="0">
                          <a:solidFill>
                            <a:srgbClr val="FF99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5">
                  <a:txBody>
                    <a:bodyPr/>
                    <a:lstStyle/>
                    <a:p>
                      <a:endParaRPr lang="es-CL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5">
                  <a:txBody>
                    <a:bodyPr/>
                    <a:lstStyle/>
                    <a:p>
                      <a:endParaRPr lang="es-CL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CL" sz="1600" b="1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ns</a:t>
                      </a:r>
                      <a:r>
                        <a:rPr kumimoji="0" lang="es-CL" sz="1600" b="1" u="none" strike="noStrike" kern="1200" cap="none" spc="0" normalizeH="0" baseline="3000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kumimoji="0" lang="es-CL" sz="1600" b="1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n</a:t>
                      </a:r>
                      <a:r>
                        <a:rPr kumimoji="0" lang="es-CL" sz="1600" b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r>
                        <a:rPr kumimoji="0" lang="es-CL" sz="1600" b="1" u="none" strike="noStrike" kern="1200" cap="none" spc="0" normalizeH="0" baseline="3000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</a:t>
                      </a:r>
                      <a:r>
                        <a:rPr kumimoji="0" lang="es-CL" sz="1600" b="1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endParaRPr kumimoji="0" lang="es-CL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37016">
                <a:tc>
                  <a:txBody>
                    <a:bodyPr/>
                    <a:lstStyle/>
                    <a:p>
                      <a:pPr algn="ctr"/>
                      <a:endParaRPr lang="es-CL" sz="1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sz="1600" dirty="0">
                          <a:solidFill>
                            <a:srgbClr val="FF99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CL" sz="1600" b="1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ns</a:t>
                      </a:r>
                      <a:r>
                        <a:rPr kumimoji="0" lang="es-CL" sz="1600" b="1" u="none" strike="noStrike" kern="1200" cap="none" spc="0" normalizeH="0" baseline="3000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kumimoji="0" lang="es-CL" sz="1600" b="1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n</a:t>
                      </a:r>
                      <a:r>
                        <a:rPr kumimoji="0" lang="es-CL" sz="1600" b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r>
                        <a:rPr kumimoji="0" lang="es-CL" sz="1600" b="1" u="none" strike="noStrike" kern="1200" cap="none" spc="0" normalizeH="0" baseline="3000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</a:t>
                      </a:r>
                      <a:endParaRPr lang="es-CL" sz="1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37016">
                <a:tc>
                  <a:txBody>
                    <a:bodyPr/>
                    <a:lstStyle/>
                    <a:p>
                      <a:pPr algn="ctr"/>
                      <a:endParaRPr lang="es-CL" sz="1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sz="1600" dirty="0">
                          <a:solidFill>
                            <a:srgbClr val="FF99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CL" sz="1600" b="1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ns</a:t>
                      </a:r>
                      <a:r>
                        <a:rPr kumimoji="0" lang="es-CL" sz="1600" b="1" u="none" strike="noStrike" kern="1200" cap="none" spc="0" normalizeH="0" baseline="3000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kumimoji="0" lang="es-CL" sz="1600" b="1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n</a:t>
                      </a:r>
                      <a:r>
                        <a:rPr kumimoji="0" lang="es-CL" sz="1600" b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r>
                        <a:rPr kumimoji="0" lang="es-CL" sz="1600" b="1" u="none" strike="noStrike" kern="1200" cap="none" spc="0" normalizeH="0" baseline="3000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</a:t>
                      </a:r>
                      <a:endParaRPr lang="es-CL" sz="1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37016">
                <a:tc>
                  <a:txBody>
                    <a:bodyPr/>
                    <a:lstStyle/>
                    <a:p>
                      <a:pPr algn="ctr"/>
                      <a:endParaRPr lang="es-CL" sz="1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sz="1600" dirty="0">
                          <a:solidFill>
                            <a:srgbClr val="FF99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CL" sz="1600" b="1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ns</a:t>
                      </a:r>
                      <a:r>
                        <a:rPr kumimoji="0" lang="es-CL" sz="1600" b="1" u="none" strike="noStrike" kern="1200" cap="none" spc="0" normalizeH="0" baseline="3000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kumimoji="0" lang="es-CL" sz="1600" b="1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n</a:t>
                      </a:r>
                      <a:r>
                        <a:rPr kumimoji="0" lang="es-CL" sz="1600" b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r>
                        <a:rPr kumimoji="0" lang="es-CL" sz="1600" b="1" u="none" strike="noStrike" kern="1200" cap="none" spc="0" normalizeH="0" baseline="3000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</a:t>
                      </a:r>
                      <a:r>
                        <a:rPr kumimoji="0" lang="es-CL" sz="1600" b="1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endParaRPr kumimoji="0" lang="es-CL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37016">
                <a:tc>
                  <a:txBody>
                    <a:bodyPr/>
                    <a:lstStyle/>
                    <a:p>
                      <a:pPr algn="ctr"/>
                      <a:endParaRPr lang="es-CL" sz="1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sz="1600" dirty="0">
                          <a:solidFill>
                            <a:srgbClr val="FF99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CL" sz="1600" b="1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ns</a:t>
                      </a:r>
                      <a:r>
                        <a:rPr kumimoji="0" lang="es-CL" sz="1600" b="1" u="none" strike="noStrike" kern="1200" cap="none" spc="0" normalizeH="0" baseline="3000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kumimoji="0" lang="es-CL" sz="1600" b="1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n</a:t>
                      </a:r>
                      <a:r>
                        <a:rPr kumimoji="0" lang="es-CL" sz="1600" b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r>
                        <a:rPr kumimoji="0" lang="es-CL" sz="1600" b="1" u="none" strike="noStrike" kern="1200" cap="none" spc="0" normalizeH="0" baseline="3000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</a:t>
                      </a:r>
                      <a:endParaRPr lang="es-CL" sz="1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687686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300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>
          <a:ln>
            <a:noFill/>
          </a:ln>
        </p:spPr>
        <p:txBody>
          <a:bodyPr/>
          <a:lstStyle/>
          <a:p>
            <a:fld id="{00000000-1234-1234-1234-123412341234}" type="slidenum">
              <a:rPr lang="es-CL" smtClean="0">
                <a:latin typeface="Lucida Sans Unicode" panose="020B0602030504020204" pitchFamily="34" charset="0"/>
                <a:cs typeface="Lucida Sans Unicode" panose="020B0602030504020204" pitchFamily="34" charset="0"/>
              </a:rPr>
              <a:pPr/>
              <a:t>13</a:t>
            </a:fld>
            <a:endParaRPr lang="es-CL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79280" y="132951"/>
            <a:ext cx="2116765" cy="1058383"/>
          </a:xfrm>
          <a:prstGeom prst="rect">
            <a:avLst/>
          </a:prstGeom>
          <a:ln>
            <a:noFill/>
          </a:ln>
        </p:spPr>
      </p:pic>
      <p:sp>
        <p:nvSpPr>
          <p:cNvPr id="16" name="14 Rectángulo">
            <a:extLst>
              <a:ext uri="{FF2B5EF4-FFF2-40B4-BE49-F238E27FC236}">
                <a16:creationId xmlns:a16="http://schemas.microsoft.com/office/drawing/2014/main" id="{7E4DCD1A-EE5C-7A49-BA5E-F1C8E00FE28A}"/>
              </a:ext>
            </a:extLst>
          </p:cNvPr>
          <p:cNvSpPr/>
          <p:nvPr/>
        </p:nvSpPr>
        <p:spPr>
          <a:xfrm>
            <a:off x="7472607" y="152412"/>
            <a:ext cx="184731" cy="461665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defTabSz="1219170">
              <a:defRPr/>
            </a:pPr>
            <a:endParaRPr lang="es-CL" sz="2400" dirty="0">
              <a:solidFill>
                <a:srgbClr val="0000FF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18" name="object 5">
            <a:extLst>
              <a:ext uri="{FF2B5EF4-FFF2-40B4-BE49-F238E27FC236}">
                <a16:creationId xmlns:a16="http://schemas.microsoft.com/office/drawing/2014/main" id="{782D8299-BF19-3F47-AD90-95E0DB4F0FCA}"/>
              </a:ext>
            </a:extLst>
          </p:cNvPr>
          <p:cNvSpPr txBox="1"/>
          <p:nvPr/>
        </p:nvSpPr>
        <p:spPr>
          <a:xfrm>
            <a:off x="223776" y="260648"/>
            <a:ext cx="8229600" cy="668983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s-CL" sz="2800" b="1" dirty="0">
                <a:solidFill>
                  <a:srgbClr val="FF2F92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Clasificacion de los Elementos</a:t>
            </a:r>
          </a:p>
          <a:p>
            <a:pPr algn="ctr"/>
            <a:endParaRPr lang="es-CL" sz="2800" b="1" dirty="0">
              <a:solidFill>
                <a:srgbClr val="FF2F92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  <a:p>
            <a:pPr algn="just"/>
            <a:endParaRPr lang="es-CL" sz="2800" b="1" dirty="0">
              <a:solidFill>
                <a:srgbClr val="FF2F92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  <a:p>
            <a:pPr algn="just"/>
            <a:endParaRPr lang="es-CL" sz="2800" b="1" dirty="0">
              <a:solidFill>
                <a:srgbClr val="FF2F92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7" name="16 Rectángulo">
            <a:extLst>
              <a:ext uri="{FF2B5EF4-FFF2-40B4-BE49-F238E27FC236}">
                <a16:creationId xmlns:a16="http://schemas.microsoft.com/office/drawing/2014/main" id="{1FDBA447-EE2E-C04D-BDD6-6192B971B738}"/>
              </a:ext>
            </a:extLst>
          </p:cNvPr>
          <p:cNvSpPr/>
          <p:nvPr/>
        </p:nvSpPr>
        <p:spPr>
          <a:xfrm>
            <a:off x="1290824" y="1101865"/>
            <a:ext cx="3600400" cy="540000"/>
          </a:xfrm>
          <a:prstGeom prst="rect">
            <a:avLst/>
          </a:prstGeom>
          <a:solidFill>
            <a:srgbClr val="FF9300"/>
          </a:solidFill>
          <a:ln w="285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0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METALES</a:t>
            </a:r>
            <a:endParaRPr lang="es-CL" sz="2000" dirty="0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8" name="17 Rectángulo">
            <a:extLst>
              <a:ext uri="{FF2B5EF4-FFF2-40B4-BE49-F238E27FC236}">
                <a16:creationId xmlns:a16="http://schemas.microsoft.com/office/drawing/2014/main" id="{50C15DB5-5045-3A4B-B4C7-A79409ECEFFD}"/>
              </a:ext>
            </a:extLst>
          </p:cNvPr>
          <p:cNvSpPr/>
          <p:nvPr/>
        </p:nvSpPr>
        <p:spPr>
          <a:xfrm>
            <a:off x="5205278" y="1291012"/>
            <a:ext cx="4191000" cy="1080000"/>
          </a:xfrm>
          <a:prstGeom prst="rect">
            <a:avLst/>
          </a:prstGeom>
          <a:noFill/>
          <a:ln w="285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s-MX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Lustre brillante, diversos colores pero en general la mayoría con tonalidad plateada</a:t>
            </a:r>
          </a:p>
        </p:txBody>
      </p:sp>
      <p:sp>
        <p:nvSpPr>
          <p:cNvPr id="9" name="18 Rectángulo">
            <a:extLst>
              <a:ext uri="{FF2B5EF4-FFF2-40B4-BE49-F238E27FC236}">
                <a16:creationId xmlns:a16="http://schemas.microsoft.com/office/drawing/2014/main" id="{9A377F2F-B377-3749-B5A0-7233ABF1F8C1}"/>
              </a:ext>
            </a:extLst>
          </p:cNvPr>
          <p:cNvSpPr/>
          <p:nvPr/>
        </p:nvSpPr>
        <p:spPr>
          <a:xfrm>
            <a:off x="5278502" y="3139834"/>
            <a:ext cx="4191000" cy="720000"/>
          </a:xfrm>
          <a:prstGeom prst="rect">
            <a:avLst/>
          </a:prstGeom>
          <a:noFill/>
          <a:ln w="285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s-MX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En general son moldeables y dúctiles</a:t>
            </a:r>
          </a:p>
        </p:txBody>
      </p:sp>
      <p:sp>
        <p:nvSpPr>
          <p:cNvPr id="10" name="20 Rectángulo">
            <a:extLst>
              <a:ext uri="{FF2B5EF4-FFF2-40B4-BE49-F238E27FC236}">
                <a16:creationId xmlns:a16="http://schemas.microsoft.com/office/drawing/2014/main" id="{DD3DA966-CAED-D645-8CB8-3B5C1EF0B4F3}"/>
              </a:ext>
            </a:extLst>
          </p:cNvPr>
          <p:cNvSpPr/>
          <p:nvPr/>
        </p:nvSpPr>
        <p:spPr>
          <a:xfrm>
            <a:off x="539440" y="1917700"/>
            <a:ext cx="4278560" cy="847859"/>
          </a:xfrm>
          <a:prstGeom prst="rect">
            <a:avLst/>
          </a:prstGeom>
          <a:solidFill>
            <a:srgbClr val="008F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0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Buenos conductores del calor y la electricidad</a:t>
            </a:r>
          </a:p>
        </p:txBody>
      </p:sp>
      <p:sp>
        <p:nvSpPr>
          <p:cNvPr id="12" name="24 Rectángulo">
            <a:extLst>
              <a:ext uri="{FF2B5EF4-FFF2-40B4-BE49-F238E27FC236}">
                <a16:creationId xmlns:a16="http://schemas.microsoft.com/office/drawing/2014/main" id="{1202F2AC-7F4C-7746-996D-C1B70FAB238F}"/>
              </a:ext>
            </a:extLst>
          </p:cNvPr>
          <p:cNvSpPr/>
          <p:nvPr/>
        </p:nvSpPr>
        <p:spPr>
          <a:xfrm>
            <a:off x="539440" y="2883759"/>
            <a:ext cx="4278560" cy="720000"/>
          </a:xfrm>
          <a:prstGeom prst="rect">
            <a:avLst/>
          </a:prstGeom>
          <a:solidFill>
            <a:srgbClr val="008F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0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Óxidos metálicos sólidos iónicos (básicos)</a:t>
            </a:r>
          </a:p>
        </p:txBody>
      </p:sp>
      <p:sp>
        <p:nvSpPr>
          <p:cNvPr id="13" name="25 Rectángulo">
            <a:extLst>
              <a:ext uri="{FF2B5EF4-FFF2-40B4-BE49-F238E27FC236}">
                <a16:creationId xmlns:a16="http://schemas.microsoft.com/office/drawing/2014/main" id="{77D4689D-7344-1640-B80B-67B3A820C51D}"/>
              </a:ext>
            </a:extLst>
          </p:cNvPr>
          <p:cNvSpPr/>
          <p:nvPr/>
        </p:nvSpPr>
        <p:spPr>
          <a:xfrm>
            <a:off x="539440" y="3721958"/>
            <a:ext cx="4278560" cy="719999"/>
          </a:xfrm>
          <a:prstGeom prst="rect">
            <a:avLst/>
          </a:prstGeom>
          <a:solidFill>
            <a:srgbClr val="008F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0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Forman cationes en solución acuosa</a:t>
            </a:r>
          </a:p>
        </p:txBody>
      </p:sp>
      <p:sp>
        <p:nvSpPr>
          <p:cNvPr id="14" name="26 Rectángulo">
            <a:extLst>
              <a:ext uri="{FF2B5EF4-FFF2-40B4-BE49-F238E27FC236}">
                <a16:creationId xmlns:a16="http://schemas.microsoft.com/office/drawing/2014/main" id="{6A3B2695-932C-CC44-BE4D-07ED260038FF}"/>
              </a:ext>
            </a:extLst>
          </p:cNvPr>
          <p:cNvSpPr/>
          <p:nvPr/>
        </p:nvSpPr>
        <p:spPr>
          <a:xfrm>
            <a:off x="624024" y="1101865"/>
            <a:ext cx="533400" cy="540000"/>
          </a:xfrm>
          <a:prstGeom prst="rect">
            <a:avLst/>
          </a:prstGeom>
          <a:solidFill>
            <a:srgbClr val="FF9300"/>
          </a:solidFill>
          <a:ln w="285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0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1</a:t>
            </a:r>
            <a:endParaRPr lang="es-CL" sz="2000" dirty="0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grpSp>
        <p:nvGrpSpPr>
          <p:cNvPr id="17" name="27 Grupo">
            <a:extLst>
              <a:ext uri="{FF2B5EF4-FFF2-40B4-BE49-F238E27FC236}">
                <a16:creationId xmlns:a16="http://schemas.microsoft.com/office/drawing/2014/main" id="{BCE2F5EE-F09D-234A-9BBB-26BF580F154B}"/>
              </a:ext>
            </a:extLst>
          </p:cNvPr>
          <p:cNvGrpSpPr/>
          <p:nvPr/>
        </p:nvGrpSpPr>
        <p:grpSpPr>
          <a:xfrm>
            <a:off x="539440" y="4829513"/>
            <a:ext cx="8892480" cy="1186145"/>
            <a:chOff x="152400" y="5290855"/>
            <a:chExt cx="8892480" cy="1186145"/>
          </a:xfrm>
        </p:grpSpPr>
        <p:pic>
          <p:nvPicPr>
            <p:cNvPr id="19" name="Picture 2" descr="http://upload.wikimedia.org/wikipedia/commons/thumb/9/92/Gallium_crystals.jpg/220px-Gallium_crystals.jpg">
              <a:extLst>
                <a:ext uri="{FF2B5EF4-FFF2-40B4-BE49-F238E27FC236}">
                  <a16:creationId xmlns:a16="http://schemas.microsoft.com/office/drawing/2014/main" id="{C2A7675D-92D5-FD49-9B80-6970EAA73F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52400" y="5290855"/>
              <a:ext cx="1650287" cy="1186145"/>
            </a:xfrm>
            <a:prstGeom prst="rect">
              <a:avLst/>
            </a:prstGeom>
            <a:noFill/>
          </p:spPr>
        </p:pic>
        <p:pic>
          <p:nvPicPr>
            <p:cNvPr id="20" name="Picture 4" descr="http://upload.wikimedia.org/wikipedia/commons/thumb/5/5b/GoldNuggetUSGOV.jpg/220px-GoldNuggetUSGOV.jpg">
              <a:extLst>
                <a:ext uri="{FF2B5EF4-FFF2-40B4-BE49-F238E27FC236}">
                  <a16:creationId xmlns:a16="http://schemas.microsoft.com/office/drawing/2014/main" id="{359CBA79-E2BA-1B43-917F-28AB79CE065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952599" y="5290855"/>
              <a:ext cx="1694493" cy="1186145"/>
            </a:xfrm>
            <a:prstGeom prst="rect">
              <a:avLst/>
            </a:prstGeom>
            <a:noFill/>
          </p:spPr>
        </p:pic>
        <p:pic>
          <p:nvPicPr>
            <p:cNvPr id="21" name="Picture 6" descr="http://t3.gstatic.com/images?q=tbn:ANd9GcRs08HstbvuBfAS9GnCGeozA6oGK78f_FMUbWNB1Q96fKujexlRIA">
              <a:extLst>
                <a:ext uri="{FF2B5EF4-FFF2-40B4-BE49-F238E27FC236}">
                  <a16:creationId xmlns:a16="http://schemas.microsoft.com/office/drawing/2014/main" id="{20441995-9184-184A-8152-9BA4BC4FB5F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3745160" y="5293948"/>
              <a:ext cx="1703482" cy="1165540"/>
            </a:xfrm>
            <a:prstGeom prst="rect">
              <a:avLst/>
            </a:prstGeom>
            <a:noFill/>
          </p:spPr>
        </p:pic>
        <p:pic>
          <p:nvPicPr>
            <p:cNvPr id="22" name="Picture 8" descr="http://upload.wikimedia.org/wikipedia/commons/5/5e/Assorted_United_States_coins.jpg">
              <a:extLst>
                <a:ext uri="{FF2B5EF4-FFF2-40B4-BE49-F238E27FC236}">
                  <a16:creationId xmlns:a16="http://schemas.microsoft.com/office/drawing/2014/main" id="{1BF32B83-0DA4-B849-9572-7FB6C449845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5552999" y="5290855"/>
              <a:ext cx="1694493" cy="1186145"/>
            </a:xfrm>
            <a:prstGeom prst="rect">
              <a:avLst/>
            </a:prstGeom>
            <a:noFill/>
          </p:spPr>
        </p:pic>
        <p:pic>
          <p:nvPicPr>
            <p:cNvPr id="23" name="Picture 10" descr="http://t0.gstatic.com/images?q=tbn:ANd9GcSaltTVnFuJPclqfCKe_yebkzbEgTDm1c9AYApY3l3l6Qlxu0XR">
              <a:extLst>
                <a:ext uri="{FF2B5EF4-FFF2-40B4-BE49-F238E27FC236}">
                  <a16:creationId xmlns:a16="http://schemas.microsoft.com/office/drawing/2014/main" id="{3786153C-9535-E349-BF33-1FDBAA34416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7369129" y="5290856"/>
              <a:ext cx="1675751" cy="1186144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27047518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300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>
          <a:ln>
            <a:noFill/>
          </a:ln>
        </p:spPr>
        <p:txBody>
          <a:bodyPr/>
          <a:lstStyle/>
          <a:p>
            <a:fld id="{00000000-1234-1234-1234-123412341234}" type="slidenum">
              <a:rPr lang="es-CL" smtClean="0">
                <a:latin typeface="Lucida Sans Unicode" panose="020B0602030504020204" pitchFamily="34" charset="0"/>
                <a:cs typeface="Lucida Sans Unicode" panose="020B0602030504020204" pitchFamily="34" charset="0"/>
              </a:rPr>
              <a:pPr/>
              <a:t>14</a:t>
            </a:fld>
            <a:endParaRPr lang="es-CL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79280" y="132951"/>
            <a:ext cx="2116765" cy="1058383"/>
          </a:xfrm>
          <a:prstGeom prst="rect">
            <a:avLst/>
          </a:prstGeom>
          <a:ln>
            <a:noFill/>
          </a:ln>
        </p:spPr>
      </p:pic>
      <p:sp>
        <p:nvSpPr>
          <p:cNvPr id="16" name="14 Rectángulo">
            <a:extLst>
              <a:ext uri="{FF2B5EF4-FFF2-40B4-BE49-F238E27FC236}">
                <a16:creationId xmlns:a16="http://schemas.microsoft.com/office/drawing/2014/main" id="{7E4DCD1A-EE5C-7A49-BA5E-F1C8E00FE28A}"/>
              </a:ext>
            </a:extLst>
          </p:cNvPr>
          <p:cNvSpPr/>
          <p:nvPr/>
        </p:nvSpPr>
        <p:spPr>
          <a:xfrm>
            <a:off x="7472607" y="152412"/>
            <a:ext cx="184731" cy="461665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defTabSz="1219170">
              <a:defRPr/>
            </a:pPr>
            <a:endParaRPr lang="es-CL" sz="2400" dirty="0">
              <a:solidFill>
                <a:srgbClr val="0000FF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7" name="16 Rectángulo">
            <a:extLst>
              <a:ext uri="{FF2B5EF4-FFF2-40B4-BE49-F238E27FC236}">
                <a16:creationId xmlns:a16="http://schemas.microsoft.com/office/drawing/2014/main" id="{1FDBA447-EE2E-C04D-BDD6-6192B971B738}"/>
              </a:ext>
            </a:extLst>
          </p:cNvPr>
          <p:cNvSpPr/>
          <p:nvPr/>
        </p:nvSpPr>
        <p:spPr>
          <a:xfrm>
            <a:off x="1290824" y="1101865"/>
            <a:ext cx="3600400" cy="540000"/>
          </a:xfrm>
          <a:prstGeom prst="rect">
            <a:avLst/>
          </a:prstGeom>
          <a:solidFill>
            <a:srgbClr val="FF9300"/>
          </a:solidFill>
          <a:ln w="285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0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NO METALES</a:t>
            </a:r>
            <a:endParaRPr lang="es-CL" sz="2000" dirty="0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8" name="17 Rectángulo">
            <a:extLst>
              <a:ext uri="{FF2B5EF4-FFF2-40B4-BE49-F238E27FC236}">
                <a16:creationId xmlns:a16="http://schemas.microsoft.com/office/drawing/2014/main" id="{50C15DB5-5045-3A4B-B4C7-A79409ECEFFD}"/>
              </a:ext>
            </a:extLst>
          </p:cNvPr>
          <p:cNvSpPr/>
          <p:nvPr/>
        </p:nvSpPr>
        <p:spPr>
          <a:xfrm>
            <a:off x="5119824" y="1085097"/>
            <a:ext cx="4191000" cy="1080000"/>
          </a:xfrm>
          <a:prstGeom prst="rect">
            <a:avLst/>
          </a:prstGeom>
          <a:noFill/>
          <a:ln w="285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s-MX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Sin lustre, diversos colores y apariencia opaca</a:t>
            </a:r>
          </a:p>
        </p:txBody>
      </p:sp>
      <p:sp>
        <p:nvSpPr>
          <p:cNvPr id="9" name="18 Rectángulo">
            <a:extLst>
              <a:ext uri="{FF2B5EF4-FFF2-40B4-BE49-F238E27FC236}">
                <a16:creationId xmlns:a16="http://schemas.microsoft.com/office/drawing/2014/main" id="{9A377F2F-B377-3749-B5A0-7233ABF1F8C1}"/>
              </a:ext>
            </a:extLst>
          </p:cNvPr>
          <p:cNvSpPr/>
          <p:nvPr/>
        </p:nvSpPr>
        <p:spPr>
          <a:xfrm>
            <a:off x="5278502" y="2709058"/>
            <a:ext cx="4191000" cy="980122"/>
          </a:xfrm>
          <a:prstGeom prst="rect">
            <a:avLst/>
          </a:prstGeom>
          <a:noFill/>
          <a:ln w="285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s-MX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Sólidos quebradizos, algunos muy duros otros muy blandos</a:t>
            </a:r>
          </a:p>
        </p:txBody>
      </p:sp>
      <p:sp>
        <p:nvSpPr>
          <p:cNvPr id="10" name="20 Rectángulo">
            <a:extLst>
              <a:ext uri="{FF2B5EF4-FFF2-40B4-BE49-F238E27FC236}">
                <a16:creationId xmlns:a16="http://schemas.microsoft.com/office/drawing/2014/main" id="{DD3DA966-CAED-D645-8CB8-3B5C1EF0B4F3}"/>
              </a:ext>
            </a:extLst>
          </p:cNvPr>
          <p:cNvSpPr/>
          <p:nvPr/>
        </p:nvSpPr>
        <p:spPr>
          <a:xfrm>
            <a:off x="539440" y="1917700"/>
            <a:ext cx="4278560" cy="847859"/>
          </a:xfrm>
          <a:prstGeom prst="rect">
            <a:avLst/>
          </a:prstGeom>
          <a:solidFill>
            <a:srgbClr val="008F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0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Malos conductores del calor y la electricidad</a:t>
            </a:r>
          </a:p>
        </p:txBody>
      </p:sp>
      <p:sp>
        <p:nvSpPr>
          <p:cNvPr id="12" name="24 Rectángulo">
            <a:extLst>
              <a:ext uri="{FF2B5EF4-FFF2-40B4-BE49-F238E27FC236}">
                <a16:creationId xmlns:a16="http://schemas.microsoft.com/office/drawing/2014/main" id="{1202F2AC-7F4C-7746-996D-C1B70FAB238F}"/>
              </a:ext>
            </a:extLst>
          </p:cNvPr>
          <p:cNvSpPr/>
          <p:nvPr/>
        </p:nvSpPr>
        <p:spPr>
          <a:xfrm>
            <a:off x="539440" y="2883759"/>
            <a:ext cx="4278560" cy="720000"/>
          </a:xfrm>
          <a:prstGeom prst="rect">
            <a:avLst/>
          </a:prstGeom>
          <a:solidFill>
            <a:srgbClr val="008F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0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Óxidos no metálicos sólidos covalentes (ácidos)</a:t>
            </a:r>
          </a:p>
        </p:txBody>
      </p:sp>
      <p:sp>
        <p:nvSpPr>
          <p:cNvPr id="13" name="25 Rectángulo">
            <a:extLst>
              <a:ext uri="{FF2B5EF4-FFF2-40B4-BE49-F238E27FC236}">
                <a16:creationId xmlns:a16="http://schemas.microsoft.com/office/drawing/2014/main" id="{77D4689D-7344-1640-B80B-67B3A820C51D}"/>
              </a:ext>
            </a:extLst>
          </p:cNvPr>
          <p:cNvSpPr/>
          <p:nvPr/>
        </p:nvSpPr>
        <p:spPr>
          <a:xfrm>
            <a:off x="539440" y="3721958"/>
            <a:ext cx="4278560" cy="719999"/>
          </a:xfrm>
          <a:prstGeom prst="rect">
            <a:avLst/>
          </a:prstGeom>
          <a:solidFill>
            <a:srgbClr val="008F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0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Forman aniones (oxianiones) en solución acuosa</a:t>
            </a:r>
          </a:p>
        </p:txBody>
      </p:sp>
      <p:sp>
        <p:nvSpPr>
          <p:cNvPr id="14" name="26 Rectángulo">
            <a:extLst>
              <a:ext uri="{FF2B5EF4-FFF2-40B4-BE49-F238E27FC236}">
                <a16:creationId xmlns:a16="http://schemas.microsoft.com/office/drawing/2014/main" id="{6A3B2695-932C-CC44-BE4D-07ED260038FF}"/>
              </a:ext>
            </a:extLst>
          </p:cNvPr>
          <p:cNvSpPr/>
          <p:nvPr/>
        </p:nvSpPr>
        <p:spPr>
          <a:xfrm>
            <a:off x="624024" y="1101865"/>
            <a:ext cx="533400" cy="540000"/>
          </a:xfrm>
          <a:prstGeom prst="rect">
            <a:avLst/>
          </a:prstGeom>
          <a:solidFill>
            <a:srgbClr val="FF9300"/>
          </a:solidFill>
          <a:ln w="285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0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2</a:t>
            </a:r>
            <a:endParaRPr lang="es-CL" sz="2000" dirty="0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24" name="Picture 2" descr="Resultado de imagen para no metales ejemplos">
            <a:extLst>
              <a:ext uri="{FF2B5EF4-FFF2-40B4-BE49-F238E27FC236}">
                <a16:creationId xmlns:a16="http://schemas.microsoft.com/office/drawing/2014/main" id="{8A190C5B-8512-D04A-959B-90EB3ABF46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71" t="17546" r="9296"/>
          <a:stretch/>
        </p:blipFill>
        <p:spPr bwMode="auto">
          <a:xfrm>
            <a:off x="874673" y="4903679"/>
            <a:ext cx="8815001" cy="1623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object 5">
            <a:extLst>
              <a:ext uri="{FF2B5EF4-FFF2-40B4-BE49-F238E27FC236}">
                <a16:creationId xmlns:a16="http://schemas.microsoft.com/office/drawing/2014/main" id="{42B6346F-3D91-1C4A-930C-DB8259629A33}"/>
              </a:ext>
            </a:extLst>
          </p:cNvPr>
          <p:cNvSpPr txBox="1"/>
          <p:nvPr/>
        </p:nvSpPr>
        <p:spPr>
          <a:xfrm>
            <a:off x="223776" y="260648"/>
            <a:ext cx="8229600" cy="668983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s-CL" sz="2800" b="1" dirty="0">
                <a:solidFill>
                  <a:srgbClr val="FF2F92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Clasificacion de los Elementos</a:t>
            </a:r>
          </a:p>
          <a:p>
            <a:pPr algn="ctr"/>
            <a:endParaRPr lang="es-CL" sz="2800" b="1" dirty="0">
              <a:solidFill>
                <a:srgbClr val="FF2F92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  <a:p>
            <a:pPr algn="just"/>
            <a:endParaRPr lang="es-CL" sz="2800" b="1" dirty="0">
              <a:solidFill>
                <a:srgbClr val="FF2F92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  <a:p>
            <a:pPr algn="just"/>
            <a:endParaRPr lang="es-CL" sz="2800" b="1" dirty="0">
              <a:solidFill>
                <a:srgbClr val="FF2F92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64579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300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>
          <a:ln>
            <a:noFill/>
          </a:ln>
        </p:spPr>
        <p:txBody>
          <a:bodyPr/>
          <a:lstStyle/>
          <a:p>
            <a:fld id="{00000000-1234-1234-1234-123412341234}" type="slidenum">
              <a:rPr lang="es-CL" smtClean="0">
                <a:latin typeface="Lucida Sans Unicode" panose="020B0602030504020204" pitchFamily="34" charset="0"/>
                <a:cs typeface="Lucida Sans Unicode" panose="020B0602030504020204" pitchFamily="34" charset="0"/>
              </a:rPr>
              <a:pPr/>
              <a:t>15</a:t>
            </a:fld>
            <a:endParaRPr lang="es-CL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79280" y="132951"/>
            <a:ext cx="2116765" cy="1058383"/>
          </a:xfrm>
          <a:prstGeom prst="rect">
            <a:avLst/>
          </a:prstGeom>
          <a:ln>
            <a:noFill/>
          </a:ln>
        </p:spPr>
      </p:pic>
      <p:sp>
        <p:nvSpPr>
          <p:cNvPr id="16" name="14 Rectángulo">
            <a:extLst>
              <a:ext uri="{FF2B5EF4-FFF2-40B4-BE49-F238E27FC236}">
                <a16:creationId xmlns:a16="http://schemas.microsoft.com/office/drawing/2014/main" id="{7E4DCD1A-EE5C-7A49-BA5E-F1C8E00FE28A}"/>
              </a:ext>
            </a:extLst>
          </p:cNvPr>
          <p:cNvSpPr/>
          <p:nvPr/>
        </p:nvSpPr>
        <p:spPr>
          <a:xfrm>
            <a:off x="7472607" y="152412"/>
            <a:ext cx="184731" cy="461665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defTabSz="1219170">
              <a:defRPr/>
            </a:pPr>
            <a:endParaRPr lang="es-CL" sz="2400" dirty="0">
              <a:solidFill>
                <a:srgbClr val="0000FF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7" name="16 Rectángulo">
            <a:extLst>
              <a:ext uri="{FF2B5EF4-FFF2-40B4-BE49-F238E27FC236}">
                <a16:creationId xmlns:a16="http://schemas.microsoft.com/office/drawing/2014/main" id="{1FDBA447-EE2E-C04D-BDD6-6192B971B738}"/>
              </a:ext>
            </a:extLst>
          </p:cNvPr>
          <p:cNvSpPr/>
          <p:nvPr/>
        </p:nvSpPr>
        <p:spPr>
          <a:xfrm>
            <a:off x="1290824" y="1101865"/>
            <a:ext cx="3600400" cy="540000"/>
          </a:xfrm>
          <a:prstGeom prst="rect">
            <a:avLst/>
          </a:prstGeom>
          <a:solidFill>
            <a:srgbClr val="FF9300"/>
          </a:solidFill>
          <a:ln w="285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0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METALOIDES</a:t>
            </a:r>
            <a:endParaRPr lang="es-CL" sz="2000" dirty="0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8" name="17 Rectángulo">
            <a:extLst>
              <a:ext uri="{FF2B5EF4-FFF2-40B4-BE49-F238E27FC236}">
                <a16:creationId xmlns:a16="http://schemas.microsoft.com/office/drawing/2014/main" id="{50C15DB5-5045-3A4B-B4C7-A79409ECEFFD}"/>
              </a:ext>
            </a:extLst>
          </p:cNvPr>
          <p:cNvSpPr/>
          <p:nvPr/>
        </p:nvSpPr>
        <p:spPr>
          <a:xfrm>
            <a:off x="5119824" y="1085097"/>
            <a:ext cx="4191000" cy="1080000"/>
          </a:xfrm>
          <a:prstGeom prst="rect">
            <a:avLst/>
          </a:prstGeom>
          <a:noFill/>
          <a:ln w="285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000" b="1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Propiedades intermedias entre metales y no metales</a:t>
            </a:r>
          </a:p>
        </p:txBody>
      </p:sp>
      <p:sp>
        <p:nvSpPr>
          <p:cNvPr id="9" name="18 Rectángulo">
            <a:extLst>
              <a:ext uri="{FF2B5EF4-FFF2-40B4-BE49-F238E27FC236}">
                <a16:creationId xmlns:a16="http://schemas.microsoft.com/office/drawing/2014/main" id="{9A377F2F-B377-3749-B5A0-7233ABF1F8C1}"/>
              </a:ext>
            </a:extLst>
          </p:cNvPr>
          <p:cNvSpPr/>
          <p:nvPr/>
        </p:nvSpPr>
        <p:spPr>
          <a:xfrm>
            <a:off x="5278502" y="2709058"/>
            <a:ext cx="4191000" cy="980122"/>
          </a:xfrm>
          <a:prstGeom prst="rect">
            <a:avLst/>
          </a:prstGeom>
          <a:noFill/>
          <a:ln w="285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000" b="1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Conductividad intermedia de electricidad y calor</a:t>
            </a:r>
          </a:p>
        </p:txBody>
      </p:sp>
      <p:sp>
        <p:nvSpPr>
          <p:cNvPr id="10" name="20 Rectángulo">
            <a:extLst>
              <a:ext uri="{FF2B5EF4-FFF2-40B4-BE49-F238E27FC236}">
                <a16:creationId xmlns:a16="http://schemas.microsoft.com/office/drawing/2014/main" id="{DD3DA966-CAED-D645-8CB8-3B5C1EF0B4F3}"/>
              </a:ext>
            </a:extLst>
          </p:cNvPr>
          <p:cNvSpPr/>
          <p:nvPr/>
        </p:nvSpPr>
        <p:spPr>
          <a:xfrm>
            <a:off x="539440" y="1917700"/>
            <a:ext cx="4278560" cy="847859"/>
          </a:xfrm>
          <a:prstGeom prst="rect">
            <a:avLst/>
          </a:prstGeom>
          <a:solidFill>
            <a:srgbClr val="008F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0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Semi-conductores </a:t>
            </a:r>
          </a:p>
        </p:txBody>
      </p:sp>
      <p:sp>
        <p:nvSpPr>
          <p:cNvPr id="14" name="26 Rectángulo">
            <a:extLst>
              <a:ext uri="{FF2B5EF4-FFF2-40B4-BE49-F238E27FC236}">
                <a16:creationId xmlns:a16="http://schemas.microsoft.com/office/drawing/2014/main" id="{6A3B2695-932C-CC44-BE4D-07ED260038FF}"/>
              </a:ext>
            </a:extLst>
          </p:cNvPr>
          <p:cNvSpPr/>
          <p:nvPr/>
        </p:nvSpPr>
        <p:spPr>
          <a:xfrm>
            <a:off x="624024" y="1101865"/>
            <a:ext cx="533400" cy="540000"/>
          </a:xfrm>
          <a:prstGeom prst="rect">
            <a:avLst/>
          </a:prstGeom>
          <a:solidFill>
            <a:srgbClr val="FF9300"/>
          </a:solidFill>
          <a:ln w="285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0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3</a:t>
            </a:r>
            <a:endParaRPr lang="es-CL" sz="2000" dirty="0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grpSp>
        <p:nvGrpSpPr>
          <p:cNvPr id="15" name="29 Grupo">
            <a:extLst>
              <a:ext uri="{FF2B5EF4-FFF2-40B4-BE49-F238E27FC236}">
                <a16:creationId xmlns:a16="http://schemas.microsoft.com/office/drawing/2014/main" id="{9EAFB917-622B-DD4C-9C96-32B65C80BC29}"/>
              </a:ext>
            </a:extLst>
          </p:cNvPr>
          <p:cNvGrpSpPr/>
          <p:nvPr/>
        </p:nvGrpSpPr>
        <p:grpSpPr>
          <a:xfrm>
            <a:off x="1157424" y="4233141"/>
            <a:ext cx="8712968" cy="2409056"/>
            <a:chOff x="179512" y="4005064"/>
            <a:chExt cx="8712968" cy="2409056"/>
          </a:xfrm>
        </p:grpSpPr>
        <p:pic>
          <p:nvPicPr>
            <p:cNvPr id="17" name="Picture 2" descr="http://upload.wikimedia.org/wikipedia/commons/thumb/2/23/Monokristalines_Silizium_f%C3%BCr_die_Waferherstellung.jpg/160px-Monokristalines_Silizium_f%C3%BCr_die_Waferherstellung.jpg">
              <a:extLst>
                <a:ext uri="{FF2B5EF4-FFF2-40B4-BE49-F238E27FC236}">
                  <a16:creationId xmlns:a16="http://schemas.microsoft.com/office/drawing/2014/main" id="{D2D757C6-BB15-6047-B3C1-06AB435A81E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 b="43492"/>
            <a:stretch>
              <a:fillRect/>
            </a:stretch>
          </p:blipFill>
          <p:spPr bwMode="auto">
            <a:xfrm>
              <a:off x="179512" y="4005064"/>
              <a:ext cx="2088232" cy="1872208"/>
            </a:xfrm>
            <a:prstGeom prst="rect">
              <a:avLst/>
            </a:prstGeom>
            <a:noFill/>
          </p:spPr>
        </p:pic>
        <p:sp>
          <p:nvSpPr>
            <p:cNvPr id="19" name="31 Rectángulo">
              <a:extLst>
                <a:ext uri="{FF2B5EF4-FFF2-40B4-BE49-F238E27FC236}">
                  <a16:creationId xmlns:a16="http://schemas.microsoft.com/office/drawing/2014/main" id="{14DABCC8-1033-B34C-BD94-4C426DEF0368}"/>
                </a:ext>
              </a:extLst>
            </p:cNvPr>
            <p:cNvSpPr/>
            <p:nvPr/>
          </p:nvSpPr>
          <p:spPr>
            <a:xfrm>
              <a:off x="611560" y="5877272"/>
              <a:ext cx="1219200" cy="533400"/>
            </a:xfrm>
            <a:prstGeom prst="rect">
              <a:avLst/>
            </a:prstGeom>
            <a:no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b="1" dirty="0">
                  <a:solidFill>
                    <a:schemeClr val="accent1">
                      <a:lumMod val="50000"/>
                    </a:schemeClr>
                  </a:solidFill>
                  <a:latin typeface="Arial" pitchFamily="34" charset="0"/>
                  <a:cs typeface="Arial" pitchFamily="34" charset="0"/>
                </a:rPr>
                <a:t>Silicio</a:t>
              </a:r>
              <a:endParaRPr lang="es-CL" b="1" dirty="0">
                <a:solidFill>
                  <a:schemeClr val="accent1">
                    <a:lumMod val="50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  <p:pic>
          <p:nvPicPr>
            <p:cNvPr id="20" name="Picture 4" descr="http://upload.wikimedia.org/wikipedia/commons/thumb/2/2e/Boron_mNACTEC.jpg/250px-Boron_mNACTEC.jpg">
              <a:extLst>
                <a:ext uri="{FF2B5EF4-FFF2-40B4-BE49-F238E27FC236}">
                  <a16:creationId xmlns:a16="http://schemas.microsoft.com/office/drawing/2014/main" id="{77D73034-EFE5-4E48-A384-9466078D4E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673063" y="4005064"/>
              <a:ext cx="2219417" cy="1872208"/>
            </a:xfrm>
            <a:prstGeom prst="rect">
              <a:avLst/>
            </a:prstGeom>
            <a:noFill/>
          </p:spPr>
        </p:pic>
        <p:sp>
          <p:nvSpPr>
            <p:cNvPr id="21" name="39 Rectángulo">
              <a:extLst>
                <a:ext uri="{FF2B5EF4-FFF2-40B4-BE49-F238E27FC236}">
                  <a16:creationId xmlns:a16="http://schemas.microsoft.com/office/drawing/2014/main" id="{4948940C-170B-3A4D-983E-486CA6871564}"/>
                </a:ext>
              </a:extLst>
            </p:cNvPr>
            <p:cNvSpPr/>
            <p:nvPr/>
          </p:nvSpPr>
          <p:spPr>
            <a:xfrm>
              <a:off x="7177119" y="5877272"/>
              <a:ext cx="1219200" cy="533400"/>
            </a:xfrm>
            <a:prstGeom prst="rect">
              <a:avLst/>
            </a:prstGeom>
            <a:no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b="1" dirty="0">
                  <a:solidFill>
                    <a:schemeClr val="accent1">
                      <a:lumMod val="50000"/>
                    </a:schemeClr>
                  </a:solidFill>
                  <a:latin typeface="Arial" pitchFamily="34" charset="0"/>
                  <a:cs typeface="Arial" pitchFamily="34" charset="0"/>
                </a:rPr>
                <a:t>Boro </a:t>
              </a:r>
              <a:endParaRPr lang="es-CL" b="1" dirty="0">
                <a:solidFill>
                  <a:schemeClr val="accent1">
                    <a:lumMod val="50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  <p:pic>
          <p:nvPicPr>
            <p:cNvPr id="22" name="Picture 6" descr="http://upload.wikimedia.org/wikipedia/commons/thumb/5/5c/Antimony-4.jpg/250px-Antimony-4.jpg">
              <a:extLst>
                <a:ext uri="{FF2B5EF4-FFF2-40B4-BE49-F238E27FC236}">
                  <a16:creationId xmlns:a16="http://schemas.microsoft.com/office/drawing/2014/main" id="{56828947-41EF-4D48-A795-8723BE34E5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2527176" y="4005064"/>
              <a:ext cx="1828800" cy="1872208"/>
            </a:xfrm>
            <a:prstGeom prst="rect">
              <a:avLst/>
            </a:prstGeom>
            <a:noFill/>
          </p:spPr>
        </p:pic>
        <p:sp>
          <p:nvSpPr>
            <p:cNvPr id="23" name="43 Rectángulo">
              <a:extLst>
                <a:ext uri="{FF2B5EF4-FFF2-40B4-BE49-F238E27FC236}">
                  <a16:creationId xmlns:a16="http://schemas.microsoft.com/office/drawing/2014/main" id="{FAD4C5F4-6C28-6F40-862B-BEA572EC1714}"/>
                </a:ext>
              </a:extLst>
            </p:cNvPr>
            <p:cNvSpPr/>
            <p:nvPr/>
          </p:nvSpPr>
          <p:spPr>
            <a:xfrm>
              <a:off x="2599184" y="5880720"/>
              <a:ext cx="1600200" cy="533400"/>
            </a:xfrm>
            <a:prstGeom prst="rect">
              <a:avLst/>
            </a:prstGeom>
            <a:no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b="1" dirty="0">
                  <a:solidFill>
                    <a:schemeClr val="accent1">
                      <a:lumMod val="50000"/>
                    </a:schemeClr>
                  </a:solidFill>
                  <a:latin typeface="Arial" pitchFamily="34" charset="0"/>
                  <a:cs typeface="Arial" pitchFamily="34" charset="0"/>
                </a:rPr>
                <a:t>Antimonio </a:t>
              </a:r>
              <a:endParaRPr lang="es-CL" b="1" dirty="0">
                <a:solidFill>
                  <a:schemeClr val="accent1">
                    <a:lumMod val="50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  <p:pic>
          <p:nvPicPr>
            <p:cNvPr id="25" name="Picture 8" descr="Grayish lustrous block with uneven cleaved surface">
              <a:extLst>
                <a:ext uri="{FF2B5EF4-FFF2-40B4-BE49-F238E27FC236}">
                  <a16:creationId xmlns:a16="http://schemas.microsoft.com/office/drawing/2014/main" id="{3499AF96-1707-2C46-9C63-26173181BF7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4567808" y="4005064"/>
              <a:ext cx="1905000" cy="1872208"/>
            </a:xfrm>
            <a:prstGeom prst="rect">
              <a:avLst/>
            </a:prstGeom>
            <a:noFill/>
          </p:spPr>
        </p:pic>
        <p:sp>
          <p:nvSpPr>
            <p:cNvPr id="26" name="45 Rectángulo">
              <a:extLst>
                <a:ext uri="{FF2B5EF4-FFF2-40B4-BE49-F238E27FC236}">
                  <a16:creationId xmlns:a16="http://schemas.microsoft.com/office/drawing/2014/main" id="{9C5073FA-83F7-DC4E-866B-A8DAA394DC3D}"/>
                </a:ext>
              </a:extLst>
            </p:cNvPr>
            <p:cNvSpPr/>
            <p:nvPr/>
          </p:nvSpPr>
          <p:spPr>
            <a:xfrm>
              <a:off x="4728592" y="5880720"/>
              <a:ext cx="1600200" cy="533400"/>
            </a:xfrm>
            <a:prstGeom prst="rect">
              <a:avLst/>
            </a:prstGeom>
            <a:no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b="1" dirty="0">
                  <a:solidFill>
                    <a:schemeClr val="accent1">
                      <a:lumMod val="50000"/>
                    </a:schemeClr>
                  </a:solidFill>
                  <a:latin typeface="Arial" pitchFamily="34" charset="0"/>
                  <a:cs typeface="Arial" pitchFamily="34" charset="0"/>
                </a:rPr>
                <a:t>Germanio </a:t>
              </a:r>
              <a:endParaRPr lang="es-CL" b="1" dirty="0">
                <a:solidFill>
                  <a:schemeClr val="accent1">
                    <a:lumMod val="50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27" name="object 5">
            <a:extLst>
              <a:ext uri="{FF2B5EF4-FFF2-40B4-BE49-F238E27FC236}">
                <a16:creationId xmlns:a16="http://schemas.microsoft.com/office/drawing/2014/main" id="{F9ED1269-1B8C-3140-8B90-A62C828DE5D8}"/>
              </a:ext>
            </a:extLst>
          </p:cNvPr>
          <p:cNvSpPr txBox="1"/>
          <p:nvPr/>
        </p:nvSpPr>
        <p:spPr>
          <a:xfrm>
            <a:off x="223776" y="260648"/>
            <a:ext cx="8229600" cy="668983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s-CL" sz="2800" b="1" dirty="0">
                <a:solidFill>
                  <a:srgbClr val="FF2F92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Clasificacion de los Elementos</a:t>
            </a:r>
          </a:p>
          <a:p>
            <a:pPr algn="ctr"/>
            <a:endParaRPr lang="es-CL" sz="2800" b="1" dirty="0">
              <a:solidFill>
                <a:srgbClr val="FF2F92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  <a:p>
            <a:pPr algn="just"/>
            <a:endParaRPr lang="es-CL" sz="2800" b="1" dirty="0">
              <a:solidFill>
                <a:srgbClr val="FF2F92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  <a:p>
            <a:pPr algn="just"/>
            <a:endParaRPr lang="es-CL" sz="2800" b="1" dirty="0">
              <a:solidFill>
                <a:srgbClr val="FF2F92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89834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300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>
          <a:ln>
            <a:noFill/>
          </a:ln>
        </p:spPr>
        <p:txBody>
          <a:bodyPr/>
          <a:lstStyle/>
          <a:p>
            <a:fld id="{00000000-1234-1234-1234-123412341234}" type="slidenum">
              <a:rPr lang="es-CL" smtClean="0">
                <a:latin typeface="Lucida Sans Unicode" panose="020B0602030504020204" pitchFamily="34" charset="0"/>
                <a:cs typeface="Lucida Sans Unicode" panose="020B0602030504020204" pitchFamily="34" charset="0"/>
              </a:rPr>
              <a:pPr/>
              <a:t>16</a:t>
            </a:fld>
            <a:endParaRPr lang="es-CL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79280" y="132951"/>
            <a:ext cx="2116765" cy="1058383"/>
          </a:xfrm>
          <a:prstGeom prst="rect">
            <a:avLst/>
          </a:prstGeom>
          <a:ln>
            <a:noFill/>
          </a:ln>
        </p:spPr>
      </p:pic>
      <p:sp>
        <p:nvSpPr>
          <p:cNvPr id="5" name="object 5">
            <a:extLst>
              <a:ext uri="{FF2B5EF4-FFF2-40B4-BE49-F238E27FC236}">
                <a16:creationId xmlns:a16="http://schemas.microsoft.com/office/drawing/2014/main" id="{2D4861EC-DB72-8342-A732-E7C0DF24B952}"/>
              </a:ext>
            </a:extLst>
          </p:cNvPr>
          <p:cNvSpPr txBox="1"/>
          <p:nvPr/>
        </p:nvSpPr>
        <p:spPr>
          <a:xfrm>
            <a:off x="313184" y="327650"/>
            <a:ext cx="8229600" cy="668983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s-CL" sz="2800" b="1" dirty="0">
                <a:solidFill>
                  <a:srgbClr val="FF2F92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Propiedades Periódicas</a:t>
            </a:r>
          </a:p>
          <a:p>
            <a:pPr algn="just"/>
            <a:endParaRPr lang="es-CL" sz="2800" b="1" dirty="0">
              <a:solidFill>
                <a:srgbClr val="FF2F92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  <a:p>
            <a:pPr algn="just"/>
            <a:endParaRPr lang="es-CL" sz="2800" b="1" dirty="0">
              <a:solidFill>
                <a:srgbClr val="FF2F92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8AAE9230-FFCB-9F47-B2A0-C45829C32C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021" y="1287390"/>
            <a:ext cx="5249077" cy="1669663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anchor="ctr"/>
          <a:lstStyle/>
          <a:p>
            <a:pPr algn="just">
              <a:lnSpc>
                <a:spcPct val="150000"/>
              </a:lnSpc>
            </a:pPr>
            <a:r>
              <a:rPr 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Son propiedades que presentan los elementos químicos y que se repiten secuencialmente en la tabla periódica. </a:t>
            </a:r>
            <a:endParaRPr lang="es-ES_tradnl" sz="2000" dirty="0">
              <a:solidFill>
                <a:schemeClr val="accent5">
                  <a:lumMod val="75000"/>
                </a:schemeClr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7" name="50 Rectángulo">
            <a:extLst>
              <a:ext uri="{FF2B5EF4-FFF2-40B4-BE49-F238E27FC236}">
                <a16:creationId xmlns:a16="http://schemas.microsoft.com/office/drawing/2014/main" id="{6181D990-F3F2-474E-8A54-060B8B3DE5AD}"/>
              </a:ext>
            </a:extLst>
          </p:cNvPr>
          <p:cNvSpPr/>
          <p:nvPr/>
        </p:nvSpPr>
        <p:spPr>
          <a:xfrm>
            <a:off x="504020" y="3433480"/>
            <a:ext cx="5249077" cy="1900520"/>
          </a:xfrm>
          <a:prstGeom prst="rect">
            <a:avLst/>
          </a:prstGeom>
          <a:ln w="28575">
            <a:noFill/>
          </a:ln>
        </p:spPr>
        <p:txBody>
          <a:bodyPr wrap="square" anchor="ctr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Por la ubicación de un elemento en la tabla, podemos deducir qu</a:t>
            </a:r>
            <a:r>
              <a:rPr lang="es-ES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é</a:t>
            </a:r>
            <a:r>
              <a:rPr 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valores presentan dichas propiedades así como su comportamiento químico.</a:t>
            </a:r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C563A436-911E-1341-98A9-F7AB2F9E5B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95120" y="2438400"/>
            <a:ext cx="3656980" cy="468000"/>
          </a:xfrm>
          <a:prstGeom prst="rect">
            <a:avLst/>
          </a:prstGeom>
          <a:solidFill>
            <a:srgbClr val="FF9300"/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s-ES_tradnl" sz="2000" b="1" dirty="0">
                <a:solidFill>
                  <a:schemeClr val="bg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Radio atómico</a:t>
            </a: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D9BBB4FE-653F-3A4F-8A5A-C8B242E10C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95120" y="3037200"/>
            <a:ext cx="3656980" cy="468000"/>
          </a:xfrm>
          <a:prstGeom prst="rect">
            <a:avLst/>
          </a:prstGeom>
          <a:solidFill>
            <a:srgbClr val="011893"/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s-ES_tradnl" sz="2000" b="1" dirty="0">
                <a:solidFill>
                  <a:schemeClr val="bg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Radio iónico</a:t>
            </a:r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6319298D-DF39-F644-9640-F032A813A0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95120" y="3641864"/>
            <a:ext cx="3656980" cy="468000"/>
          </a:xfrm>
          <a:prstGeom prst="rect">
            <a:avLst/>
          </a:prstGeom>
          <a:solidFill>
            <a:srgbClr val="942093"/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s-ES_tradnl" sz="2000" b="1" dirty="0">
                <a:solidFill>
                  <a:schemeClr val="bg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Potencial de ionización</a:t>
            </a:r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48E40DB3-934D-DA4A-ACCD-F77271BA90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95120" y="4253984"/>
            <a:ext cx="3656980" cy="468000"/>
          </a:xfrm>
          <a:prstGeom prst="rect">
            <a:avLst/>
          </a:prstGeom>
          <a:solidFill>
            <a:srgbClr val="0096FF"/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s-ES_tradnl" sz="2000" b="1" dirty="0">
                <a:solidFill>
                  <a:schemeClr val="bg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Electroafinidad</a:t>
            </a:r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6023B7E5-2FFC-9C4E-96C0-2B8699A7FA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95120" y="4866000"/>
            <a:ext cx="3656980" cy="468000"/>
          </a:xfrm>
          <a:prstGeom prst="rect">
            <a:avLst/>
          </a:prstGeom>
          <a:solidFill>
            <a:schemeClr val="bg2">
              <a:lumMod val="50000"/>
            </a:schemeClr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s-ES_tradnl" sz="2000" b="1" dirty="0">
                <a:solidFill>
                  <a:schemeClr val="bg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Electronegatividad</a:t>
            </a:r>
          </a:p>
        </p:txBody>
      </p:sp>
      <p:sp>
        <p:nvSpPr>
          <p:cNvPr id="14" name="Rectangle 4">
            <a:extLst>
              <a:ext uri="{FF2B5EF4-FFF2-40B4-BE49-F238E27FC236}">
                <a16:creationId xmlns:a16="http://schemas.microsoft.com/office/drawing/2014/main" id="{DE794055-E544-4848-A74A-F912B6553B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19055" y="2438400"/>
            <a:ext cx="548547" cy="468000"/>
          </a:xfrm>
          <a:prstGeom prst="rect">
            <a:avLst/>
          </a:prstGeom>
          <a:solidFill>
            <a:srgbClr val="FF9300"/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s-ES_tradnl" sz="2000" b="1" dirty="0">
                <a:solidFill>
                  <a:schemeClr val="bg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2</a:t>
            </a:r>
          </a:p>
        </p:txBody>
      </p:sp>
      <p:sp>
        <p:nvSpPr>
          <p:cNvPr id="15" name="Rectangle 4">
            <a:extLst>
              <a:ext uri="{FF2B5EF4-FFF2-40B4-BE49-F238E27FC236}">
                <a16:creationId xmlns:a16="http://schemas.microsoft.com/office/drawing/2014/main" id="{AFEF88DC-CC7D-864D-8319-94BF54C670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19055" y="3031222"/>
            <a:ext cx="548547" cy="468000"/>
          </a:xfrm>
          <a:prstGeom prst="rect">
            <a:avLst/>
          </a:prstGeom>
          <a:solidFill>
            <a:srgbClr val="011893"/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s-ES_tradnl" sz="2000" b="1" dirty="0">
                <a:solidFill>
                  <a:schemeClr val="bg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3</a:t>
            </a:r>
          </a:p>
        </p:txBody>
      </p:sp>
      <p:sp>
        <p:nvSpPr>
          <p:cNvPr id="16" name="Rectangle 4">
            <a:extLst>
              <a:ext uri="{FF2B5EF4-FFF2-40B4-BE49-F238E27FC236}">
                <a16:creationId xmlns:a16="http://schemas.microsoft.com/office/drawing/2014/main" id="{9EA4848D-FCDE-094E-AC72-EAF5E995CC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19055" y="3641864"/>
            <a:ext cx="548547" cy="468000"/>
          </a:xfrm>
          <a:prstGeom prst="rect">
            <a:avLst/>
          </a:prstGeom>
          <a:solidFill>
            <a:srgbClr val="942093"/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s-ES_tradnl" sz="2000" b="1" dirty="0">
                <a:solidFill>
                  <a:schemeClr val="bg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4</a:t>
            </a:r>
          </a:p>
        </p:txBody>
      </p:sp>
      <p:sp>
        <p:nvSpPr>
          <p:cNvPr id="17" name="Rectangle 4">
            <a:extLst>
              <a:ext uri="{FF2B5EF4-FFF2-40B4-BE49-F238E27FC236}">
                <a16:creationId xmlns:a16="http://schemas.microsoft.com/office/drawing/2014/main" id="{5C1BA2A5-E144-6A44-B144-8AA97222ED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19055" y="4248006"/>
            <a:ext cx="548547" cy="468000"/>
          </a:xfrm>
          <a:prstGeom prst="rect">
            <a:avLst/>
          </a:prstGeom>
          <a:solidFill>
            <a:srgbClr val="0096FF"/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s-ES_tradnl" sz="2000" b="1" dirty="0">
                <a:solidFill>
                  <a:schemeClr val="bg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5</a:t>
            </a:r>
          </a:p>
        </p:txBody>
      </p:sp>
      <p:sp>
        <p:nvSpPr>
          <p:cNvPr id="18" name="Rectangle 4">
            <a:extLst>
              <a:ext uri="{FF2B5EF4-FFF2-40B4-BE49-F238E27FC236}">
                <a16:creationId xmlns:a16="http://schemas.microsoft.com/office/drawing/2014/main" id="{6AA88B86-1B1E-FD40-815B-8CB3759F82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19055" y="4866000"/>
            <a:ext cx="548547" cy="468000"/>
          </a:xfrm>
          <a:prstGeom prst="rect">
            <a:avLst/>
          </a:prstGeom>
          <a:solidFill>
            <a:schemeClr val="bg2">
              <a:lumMod val="50000"/>
            </a:schemeClr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s-ES_tradnl" sz="2000" b="1" dirty="0">
                <a:solidFill>
                  <a:schemeClr val="bg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6</a:t>
            </a:r>
          </a:p>
        </p:txBody>
      </p:sp>
      <p:sp>
        <p:nvSpPr>
          <p:cNvPr id="19" name="Rectangle 4">
            <a:extLst>
              <a:ext uri="{FF2B5EF4-FFF2-40B4-BE49-F238E27FC236}">
                <a16:creationId xmlns:a16="http://schemas.microsoft.com/office/drawing/2014/main" id="{D8A87A5F-DDB7-264F-81E8-D412C37F20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95120" y="1894200"/>
            <a:ext cx="3656980" cy="468000"/>
          </a:xfrm>
          <a:prstGeom prst="rect">
            <a:avLst/>
          </a:prstGeom>
          <a:solidFill>
            <a:srgbClr val="008000"/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s-ES_tradnl" sz="2000" b="1" dirty="0">
                <a:solidFill>
                  <a:schemeClr val="bg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Carga nuclear efectiva</a:t>
            </a:r>
          </a:p>
        </p:txBody>
      </p:sp>
      <p:sp>
        <p:nvSpPr>
          <p:cNvPr id="20" name="Rectangle 4">
            <a:extLst>
              <a:ext uri="{FF2B5EF4-FFF2-40B4-BE49-F238E27FC236}">
                <a16:creationId xmlns:a16="http://schemas.microsoft.com/office/drawing/2014/main" id="{652CE4DD-A152-BE48-B6DF-FCDB207656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19055" y="1888222"/>
            <a:ext cx="548547" cy="468000"/>
          </a:xfrm>
          <a:prstGeom prst="rect">
            <a:avLst/>
          </a:prstGeom>
          <a:solidFill>
            <a:srgbClr val="008000"/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s-ES_tradnl" sz="2000" b="1" dirty="0">
                <a:solidFill>
                  <a:schemeClr val="bg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828863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>
            <a:extLst>
              <a:ext uri="{FF2B5EF4-FFF2-40B4-BE49-F238E27FC236}">
                <a16:creationId xmlns:a16="http://schemas.microsoft.com/office/drawing/2014/main" id="{2DA63345-13E5-A93A-364A-34B4101D2F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19288" y="542926"/>
            <a:ext cx="8369300" cy="300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marL="342900" indent="-342900">
              <a:spcBef>
                <a:spcPct val="20000"/>
              </a:spcBef>
              <a:buClr>
                <a:schemeClr val="hlink"/>
              </a:buClr>
              <a:buSzPct val="75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s-ES" altLang="es-CL" sz="1800" b="1" dirty="0"/>
              <a:t>Características de los elementos </a:t>
            </a:r>
            <a:r>
              <a:rPr lang="es-ES" altLang="es-CL" sz="1800" b="1" u="sng" dirty="0"/>
              <a:t>METALICOS</a:t>
            </a:r>
            <a:r>
              <a:rPr lang="es-ES" altLang="es-CL" sz="1800" b="1" dirty="0"/>
              <a:t>:</a:t>
            </a:r>
          </a:p>
          <a:p>
            <a:pPr algn="just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s-CL" sz="1800" dirty="0"/>
          </a:p>
          <a:p>
            <a:pPr algn="just" eaLnBrk="1" hangingPunct="1">
              <a:spcBef>
                <a:spcPct val="0"/>
              </a:spcBef>
              <a:buClrTx/>
              <a:buSzTx/>
              <a:buFontTx/>
              <a:buChar char="•"/>
            </a:pPr>
            <a:r>
              <a:rPr lang="es-ES" altLang="es-CL" sz="1800" dirty="0"/>
              <a:t>Conducen con facilidad el calor y la electricidad. </a:t>
            </a:r>
            <a:endParaRPr lang="es-CL" altLang="es-CL" sz="1800" dirty="0"/>
          </a:p>
          <a:p>
            <a:pPr algn="just" eaLnBrk="1" hangingPunct="1">
              <a:spcBef>
                <a:spcPct val="0"/>
              </a:spcBef>
              <a:buClrTx/>
              <a:buSzTx/>
              <a:buFontTx/>
              <a:buChar char="•"/>
            </a:pPr>
            <a:r>
              <a:rPr lang="es-ES" altLang="es-CL" sz="1800" dirty="0"/>
              <a:t>Presentan brillo metálico </a:t>
            </a:r>
            <a:endParaRPr lang="es-CL" altLang="es-CL" sz="1800" dirty="0"/>
          </a:p>
          <a:p>
            <a:pPr algn="just" eaLnBrk="1" hangingPunct="1">
              <a:spcBef>
                <a:spcPct val="0"/>
              </a:spcBef>
              <a:buClrTx/>
              <a:buSzTx/>
              <a:buFontTx/>
              <a:buChar char="•"/>
            </a:pPr>
            <a:r>
              <a:rPr lang="es-ES" altLang="es-CL" sz="1800" dirty="0"/>
              <a:t>Generalmente pueden ser laminados o estirados formando alambres, propiedades que se conocen como MALEABILIDAD y DUCTILIDAD. </a:t>
            </a:r>
            <a:endParaRPr lang="es-CL" altLang="es-CL" sz="1800" dirty="0"/>
          </a:p>
          <a:p>
            <a:pPr algn="just" eaLnBrk="1" hangingPunct="1">
              <a:spcBef>
                <a:spcPct val="0"/>
              </a:spcBef>
              <a:buClrTx/>
              <a:buSzTx/>
              <a:buFontTx/>
              <a:buChar char="•"/>
            </a:pPr>
            <a:r>
              <a:rPr lang="es-ES" altLang="es-CL" sz="1800" dirty="0"/>
              <a:t>Por lo regular a temperatura ambiente son sólidos excepto Hg</a:t>
            </a:r>
            <a:endParaRPr lang="en-US" altLang="es-CL" sz="1800" dirty="0"/>
          </a:p>
          <a:p>
            <a:pPr algn="just" eaLnBrk="1" hangingPunct="1">
              <a:spcBef>
                <a:spcPct val="0"/>
              </a:spcBef>
              <a:buClrTx/>
              <a:buSzTx/>
              <a:buFontTx/>
              <a:buChar char="•"/>
            </a:pPr>
            <a:r>
              <a:rPr lang="es-ES" altLang="es-CL" sz="1800" dirty="0"/>
              <a:t>Ceden electrones al combinarse con NO METALES por lo que adquieren cargas positivas (CATIONES). </a:t>
            </a:r>
            <a:endParaRPr lang="es-CL" altLang="es-CL" sz="1800" dirty="0"/>
          </a:p>
          <a:p>
            <a:pPr algn="just" eaLnBrk="1" hangingPunct="1">
              <a:lnSpc>
                <a:spcPct val="150000"/>
              </a:lnSpc>
              <a:spcBef>
                <a:spcPct val="0"/>
              </a:spcBef>
              <a:buClrTx/>
              <a:buSzTx/>
              <a:buFontTx/>
              <a:buChar char="•"/>
            </a:pPr>
            <a:endParaRPr lang="en-US" altLang="es-CL" sz="1800" dirty="0"/>
          </a:p>
        </p:txBody>
      </p:sp>
      <p:sp>
        <p:nvSpPr>
          <p:cNvPr id="37891" name="Rectangle 2">
            <a:extLst>
              <a:ext uri="{FF2B5EF4-FFF2-40B4-BE49-F238E27FC236}">
                <a16:creationId xmlns:a16="http://schemas.microsoft.com/office/drawing/2014/main" id="{DE3A819A-4ABC-3AF3-2450-9886F8FF06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2626" y="3716339"/>
            <a:ext cx="8272463" cy="175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marL="177800" indent="-177800">
              <a:spcBef>
                <a:spcPct val="20000"/>
              </a:spcBef>
              <a:buClr>
                <a:schemeClr val="hlink"/>
              </a:buClr>
              <a:buSzPct val="75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s-ES" altLang="es-CL" sz="1800" b="1"/>
              <a:t>Características de los </a:t>
            </a:r>
            <a:r>
              <a:rPr lang="es-ES" altLang="es-CL" sz="1800" b="1" u="sng"/>
              <a:t>NO METALES</a:t>
            </a:r>
            <a:r>
              <a:rPr lang="es-ES" altLang="es-CL" sz="1800" b="1"/>
              <a:t>:</a:t>
            </a:r>
          </a:p>
          <a:p>
            <a:pPr algn="just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s-CL" sz="1800"/>
          </a:p>
          <a:p>
            <a:pPr algn="just" eaLnBrk="1" hangingPunct="1">
              <a:spcBef>
                <a:spcPct val="0"/>
              </a:spcBef>
              <a:buClrTx/>
              <a:buSzTx/>
              <a:buFontTx/>
              <a:buChar char="•"/>
            </a:pPr>
            <a:r>
              <a:rPr lang="es-ES" altLang="es-CL" sz="1800"/>
              <a:t>Malos conductores del calor y la electricidad. </a:t>
            </a:r>
            <a:endParaRPr lang="es-CL" altLang="es-CL" sz="1800"/>
          </a:p>
          <a:p>
            <a:pPr algn="just" eaLnBrk="1" hangingPunct="1">
              <a:spcBef>
                <a:spcPct val="0"/>
              </a:spcBef>
              <a:buClrTx/>
              <a:buSzTx/>
              <a:buFontTx/>
              <a:buChar char="•"/>
            </a:pPr>
            <a:r>
              <a:rPr lang="es-ES" altLang="es-CL" sz="1800"/>
              <a:t>No son maleables ni dúctiles. </a:t>
            </a:r>
            <a:endParaRPr lang="es-CL" altLang="es-CL" sz="1800"/>
          </a:p>
          <a:p>
            <a:pPr algn="just" eaLnBrk="1" hangingPunct="1">
              <a:spcBef>
                <a:spcPct val="0"/>
              </a:spcBef>
              <a:buClrTx/>
              <a:buSzTx/>
              <a:buFontTx/>
              <a:buChar char="•"/>
            </a:pPr>
            <a:r>
              <a:rPr lang="es-ES" altLang="es-CL" sz="1800"/>
              <a:t>Reciben electrones al combinarse con los METALES adquiriendo cargas NEGATIVAS (ANIONES). </a:t>
            </a:r>
            <a:endParaRPr lang="en-US" altLang="es-CL" sz="18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4">
            <a:extLst>
              <a:ext uri="{FF2B5EF4-FFF2-40B4-BE49-F238E27FC236}">
                <a16:creationId xmlns:a16="http://schemas.microsoft.com/office/drawing/2014/main" id="{EA65E8E8-19BF-479B-604F-D2D64B6FA8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35" t="11610" r="6982" b="13585"/>
          <a:stretch>
            <a:fillRect/>
          </a:stretch>
        </p:blipFill>
        <p:spPr bwMode="auto">
          <a:xfrm>
            <a:off x="2208213" y="620713"/>
            <a:ext cx="8064500" cy="5472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300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>
          <a:ln>
            <a:noFill/>
          </a:ln>
        </p:spPr>
        <p:txBody>
          <a:bodyPr/>
          <a:lstStyle/>
          <a:p>
            <a:fld id="{00000000-1234-1234-1234-123412341234}" type="slidenum">
              <a:rPr lang="es-CL" smtClean="0">
                <a:latin typeface="Lucida Sans Unicode" panose="020B0602030504020204" pitchFamily="34" charset="0"/>
                <a:cs typeface="Lucida Sans Unicode" panose="020B0602030504020204" pitchFamily="34" charset="0"/>
              </a:rPr>
              <a:pPr/>
              <a:t>19</a:t>
            </a:fld>
            <a:endParaRPr lang="es-CL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79280" y="132951"/>
            <a:ext cx="2116765" cy="1058383"/>
          </a:xfrm>
          <a:prstGeom prst="rect">
            <a:avLst/>
          </a:prstGeom>
          <a:ln>
            <a:noFill/>
          </a:ln>
        </p:spPr>
      </p:pic>
      <p:sp>
        <p:nvSpPr>
          <p:cNvPr id="6" name="object 5">
            <a:extLst>
              <a:ext uri="{FF2B5EF4-FFF2-40B4-BE49-F238E27FC236}">
                <a16:creationId xmlns:a16="http://schemas.microsoft.com/office/drawing/2014/main" id="{094539AC-D437-CD40-8EA1-1059360F779A}"/>
              </a:ext>
            </a:extLst>
          </p:cNvPr>
          <p:cNvSpPr txBox="1"/>
          <p:nvPr/>
        </p:nvSpPr>
        <p:spPr>
          <a:xfrm>
            <a:off x="223776" y="260648"/>
            <a:ext cx="8229600" cy="668983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s-CL" sz="2800" b="1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Carga Nuclear Efectiva</a:t>
            </a:r>
          </a:p>
          <a:p>
            <a:pPr algn="ctr"/>
            <a:endParaRPr lang="es-CL" sz="2800" b="1" dirty="0">
              <a:solidFill>
                <a:srgbClr val="FF2F92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  <a:p>
            <a:pPr algn="ctr"/>
            <a:endParaRPr lang="es-CL" sz="2800" b="1" dirty="0">
              <a:solidFill>
                <a:srgbClr val="FF2F92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  <a:p>
            <a:pPr algn="ctr"/>
            <a:endParaRPr lang="es-CL" sz="2800" b="1" dirty="0">
              <a:solidFill>
                <a:srgbClr val="FF2F92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  <a:p>
            <a:pPr algn="just"/>
            <a:endParaRPr lang="es-CL" sz="2800" b="1" dirty="0">
              <a:solidFill>
                <a:srgbClr val="FF2F92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  <a:p>
            <a:pPr algn="just"/>
            <a:endParaRPr lang="es-CL" sz="2800" b="1" dirty="0">
              <a:solidFill>
                <a:srgbClr val="FF2F92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7C493521-72DD-E54E-873E-6B599F6BAA4F}"/>
              </a:ext>
            </a:extLst>
          </p:cNvPr>
          <p:cNvSpPr txBox="1">
            <a:spLocks noChangeArrowheads="1"/>
          </p:cNvSpPr>
          <p:nvPr/>
        </p:nvSpPr>
        <p:spPr>
          <a:xfrm>
            <a:off x="339766" y="1239778"/>
            <a:ext cx="8828520" cy="47477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ES_tradnl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Es la carga real que mantiene unido a un e</a:t>
            </a:r>
            <a:r>
              <a:rPr lang="es-ES_tradnl" altLang="es-CL" sz="2000" baseline="30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–</a:t>
            </a:r>
            <a:r>
              <a:rPr lang="es-ES_tradnl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al núcleo.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s-ES_tradnl" altLang="es-CL" sz="2000" dirty="0">
              <a:solidFill>
                <a:schemeClr val="accent5">
                  <a:lumMod val="75000"/>
                </a:schemeClr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  <a:p>
            <a:pPr algn="just"/>
            <a:r>
              <a:rPr lang="es-ES_tradnl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Depende de:</a:t>
            </a:r>
          </a:p>
          <a:p>
            <a:pPr marL="914400" lvl="1" indent="-457200" algn="just">
              <a:buFont typeface="Wingdings" pitchFamily="2" charset="2"/>
              <a:buChar char="ü"/>
            </a:pPr>
            <a:r>
              <a:rPr lang="es-ES_tradnl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Carga nuclear (</a:t>
            </a:r>
            <a:r>
              <a:rPr lang="es-ES_tradnl" altLang="es-CL" sz="2000" i="1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Z</a:t>
            </a:r>
            <a:r>
              <a:rPr lang="es-ES_tradnl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)</a:t>
            </a:r>
          </a:p>
          <a:p>
            <a:pPr marL="914400" lvl="1" indent="-457200" algn="just">
              <a:buFont typeface="Wingdings" pitchFamily="2" charset="2"/>
              <a:buChar char="ü"/>
            </a:pPr>
            <a:r>
              <a:rPr lang="es-ES_tradnl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Efecto pantalla (apantallamiento) (</a:t>
            </a:r>
            <a:r>
              <a:rPr lang="es-ES_tradnl" altLang="es-CL" sz="2000" i="1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a</a:t>
            </a:r>
            <a:r>
              <a:rPr lang="es-ES_tradnl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) de e</a:t>
            </a:r>
            <a:r>
              <a:rPr lang="es-ES_tradnl" altLang="es-CL" sz="2000" baseline="30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–</a:t>
            </a:r>
            <a:r>
              <a:rPr lang="es-ES_tradnl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interiores o repulsión electrónica. </a:t>
            </a:r>
          </a:p>
          <a:p>
            <a:pPr lvl="1" algn="just"/>
            <a:endParaRPr lang="es-ES_tradnl" altLang="es-CL" sz="2000" dirty="0">
              <a:solidFill>
                <a:schemeClr val="accent5">
                  <a:lumMod val="75000"/>
                </a:schemeClr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  <a:p>
            <a:pPr algn="just"/>
            <a:r>
              <a:rPr lang="es-ES_tradnl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Ambos efectos son contrapuestos:</a:t>
            </a:r>
          </a:p>
          <a:p>
            <a:pPr marL="914400" lvl="1" indent="-457200" algn="just">
              <a:buFont typeface="Wingdings" pitchFamily="2" charset="2"/>
              <a:buChar char="ü"/>
            </a:pPr>
            <a:r>
              <a:rPr lang="es-ES_tradnl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A mayor  </a:t>
            </a:r>
            <a:r>
              <a:rPr lang="es-ES_tradnl" altLang="es-CL" sz="2000" i="1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Z</a:t>
            </a:r>
            <a:r>
              <a:rPr lang="es-ES_tradnl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 mayor</a:t>
            </a:r>
            <a:r>
              <a:rPr lang="es-ES_tradnl" altLang="es-CL" sz="2000" i="1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Z</a:t>
            </a:r>
            <a:r>
              <a:rPr lang="es-ES_tradnl" altLang="es-CL" sz="2000" i="1" baseline="30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*</a:t>
            </a:r>
            <a:r>
              <a:rPr lang="es-ES_tradnl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.</a:t>
            </a:r>
          </a:p>
          <a:p>
            <a:pPr marL="914400" lvl="1" indent="-457200" algn="just">
              <a:buFont typeface="Wingdings" pitchFamily="2" charset="2"/>
              <a:buChar char="ü"/>
            </a:pPr>
            <a:r>
              <a:rPr lang="es-ES_tradnl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A mayor apantallamiento menor </a:t>
            </a:r>
            <a:r>
              <a:rPr lang="es-ES_tradnl" altLang="es-CL" sz="2000" i="1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Z</a:t>
            </a:r>
            <a:r>
              <a:rPr lang="es-ES_tradnl" altLang="es-CL" sz="2000" i="1" baseline="30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*</a:t>
            </a:r>
            <a:r>
              <a:rPr lang="es-ES_tradnl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. </a:t>
            </a:r>
          </a:p>
          <a:p>
            <a:pPr marL="914400" lvl="1" indent="-457200" algn="just">
              <a:buFont typeface="Courier New" panose="02070309020205020404" pitchFamily="49" charset="0"/>
              <a:buChar char="o"/>
            </a:pPr>
            <a:endParaRPr lang="es-ES_tradnl" altLang="es-CL" sz="2000" dirty="0">
              <a:solidFill>
                <a:schemeClr val="accent5">
                  <a:lumMod val="75000"/>
                </a:schemeClr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  <a:p>
            <a:pPr algn="just"/>
            <a:r>
              <a:rPr lang="es-ES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Así consideraremos que: </a:t>
            </a:r>
            <a:endParaRPr lang="es-ES_tradnl" altLang="es-CL" sz="2000" dirty="0">
              <a:solidFill>
                <a:schemeClr val="accent5">
                  <a:lumMod val="75000"/>
                </a:schemeClr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s-ES_tradnl" altLang="es-CL" sz="24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8" name="1 Objeto">
            <a:extLst>
              <a:ext uri="{FF2B5EF4-FFF2-40B4-BE49-F238E27FC236}">
                <a16:creationId xmlns:a16="http://schemas.microsoft.com/office/drawing/2014/main" id="{01F712CF-BFA3-A848-B9CB-AE79E1BBDA3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6315070"/>
              </p:ext>
            </p:extLst>
          </p:nvPr>
        </p:nvGraphicFramePr>
        <p:xfrm>
          <a:off x="5274535" y="5632490"/>
          <a:ext cx="1862138" cy="46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0" name="Equation" r:id="rId4" imgW="723272" imgH="177646" progId="Equation.DSMT4">
                  <p:embed/>
                </p:oleObj>
              </mc:Choice>
              <mc:Fallback>
                <p:oleObj name="Equation" r:id="rId4" imgW="723272" imgH="177646" progId="Equation.DSMT4">
                  <p:embed/>
                  <p:pic>
                    <p:nvPicPr>
                      <p:cNvPr id="2" name="1 Objeto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74535" y="5632490"/>
                        <a:ext cx="1862138" cy="466725"/>
                      </a:xfrm>
                      <a:prstGeom prst="rect">
                        <a:avLst/>
                      </a:prstGeom>
                      <a:solidFill>
                        <a:srgbClr val="FFFFCC"/>
                      </a:solidFill>
                      <a:ln w="9525">
                        <a:solidFill>
                          <a:srgbClr val="FF9933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240710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300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s-CL" smtClean="0">
                <a:latin typeface="Lucida Sans Unicode" panose="020B0602030504020204" pitchFamily="34" charset="0"/>
                <a:cs typeface="Lucida Sans Unicode" panose="020B0602030504020204" pitchFamily="34" charset="0"/>
              </a:rPr>
              <a:pPr/>
              <a:t>2</a:t>
            </a:fld>
            <a:endParaRPr lang="es-CL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79280" y="132951"/>
            <a:ext cx="2116765" cy="1058383"/>
          </a:xfrm>
          <a:prstGeom prst="rect">
            <a:avLst/>
          </a:prstGeom>
        </p:spPr>
      </p:pic>
      <p:sp>
        <p:nvSpPr>
          <p:cNvPr id="16" name="14 Rectángulo">
            <a:extLst>
              <a:ext uri="{FF2B5EF4-FFF2-40B4-BE49-F238E27FC236}">
                <a16:creationId xmlns:a16="http://schemas.microsoft.com/office/drawing/2014/main" id="{7E4DCD1A-EE5C-7A49-BA5E-F1C8E00FE28A}"/>
              </a:ext>
            </a:extLst>
          </p:cNvPr>
          <p:cNvSpPr/>
          <p:nvPr/>
        </p:nvSpPr>
        <p:spPr>
          <a:xfrm>
            <a:off x="7472607" y="152412"/>
            <a:ext cx="184731" cy="461665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defTabSz="1219170">
              <a:defRPr/>
            </a:pPr>
            <a:endParaRPr lang="es-CL" sz="2400" dirty="0">
              <a:solidFill>
                <a:srgbClr val="0000FF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33" name="15 Rectángulo">
            <a:extLst>
              <a:ext uri="{FF2B5EF4-FFF2-40B4-BE49-F238E27FC236}">
                <a16:creationId xmlns:a16="http://schemas.microsoft.com/office/drawing/2014/main" id="{B08B818D-38BC-E94B-A0C1-998BFFF5E2A5}"/>
              </a:ext>
            </a:extLst>
          </p:cNvPr>
          <p:cNvSpPr/>
          <p:nvPr/>
        </p:nvSpPr>
        <p:spPr>
          <a:xfrm>
            <a:off x="1433725" y="122232"/>
            <a:ext cx="6435473" cy="685800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2800" b="1" dirty="0">
                <a:ln w="9525">
                  <a:noFill/>
                </a:ln>
                <a:solidFill>
                  <a:srgbClr val="FF2F92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Tabla Periodica</a:t>
            </a:r>
          </a:p>
        </p:txBody>
      </p:sp>
      <p:sp>
        <p:nvSpPr>
          <p:cNvPr id="34" name="object 6">
            <a:extLst>
              <a:ext uri="{FF2B5EF4-FFF2-40B4-BE49-F238E27FC236}">
                <a16:creationId xmlns:a16="http://schemas.microsoft.com/office/drawing/2014/main" id="{EE4088CF-5D68-1443-99A5-21F11D030376}"/>
              </a:ext>
            </a:extLst>
          </p:cNvPr>
          <p:cNvSpPr txBox="1"/>
          <p:nvPr/>
        </p:nvSpPr>
        <p:spPr>
          <a:xfrm>
            <a:off x="195298" y="1992977"/>
            <a:ext cx="9300030" cy="95967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algn="just">
              <a:lnSpc>
                <a:spcPct val="150000"/>
              </a:lnSpc>
              <a:spcBef>
                <a:spcPts val="1453"/>
              </a:spcBef>
            </a:pPr>
            <a:r>
              <a:rPr lang="es-CL" sz="2000" b="1" spc="-4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Enunció: </a:t>
            </a:r>
            <a:r>
              <a:rPr lang="es-CL" sz="2000" spc="-4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“Las propiedades físicas y químicas de los elementos son funciones periódicas de los números atómicos”. </a:t>
            </a:r>
          </a:p>
        </p:txBody>
      </p:sp>
      <p:pic>
        <p:nvPicPr>
          <p:cNvPr id="35" name="Picture 4" descr="Tabla Periódica">
            <a:extLst>
              <a:ext uri="{FF2B5EF4-FFF2-40B4-BE49-F238E27FC236}">
                <a16:creationId xmlns:a16="http://schemas.microsoft.com/office/drawing/2014/main" id="{D2E105E9-E372-B349-B40B-736DCFCF85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t="3342"/>
          <a:stretch>
            <a:fillRect/>
          </a:stretch>
        </p:blipFill>
        <p:spPr bwMode="auto">
          <a:xfrm>
            <a:off x="2348507" y="2977895"/>
            <a:ext cx="5407216" cy="3617640"/>
          </a:xfrm>
          <a:prstGeom prst="rect">
            <a:avLst/>
          </a:prstGeom>
          <a:noFill/>
        </p:spPr>
      </p:pic>
      <p:sp>
        <p:nvSpPr>
          <p:cNvPr id="37" name="19 Rectángulo">
            <a:extLst>
              <a:ext uri="{FF2B5EF4-FFF2-40B4-BE49-F238E27FC236}">
                <a16:creationId xmlns:a16="http://schemas.microsoft.com/office/drawing/2014/main" id="{E31A8F79-CF3E-0746-A13B-5E764F2A6084}"/>
              </a:ext>
            </a:extLst>
          </p:cNvPr>
          <p:cNvSpPr/>
          <p:nvPr/>
        </p:nvSpPr>
        <p:spPr>
          <a:xfrm>
            <a:off x="351970" y="993265"/>
            <a:ext cx="4572000" cy="515526"/>
          </a:xfrm>
          <a:prstGeom prst="rect">
            <a:avLst/>
          </a:prstGeom>
          <a:solidFill>
            <a:srgbClr val="008000"/>
          </a:solidFill>
          <a:ln>
            <a:noFill/>
          </a:ln>
        </p:spPr>
        <p:txBody>
          <a:bodyPr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s-CL" b="1" dirty="0">
                <a:solidFill>
                  <a:schemeClr val="bg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1913 Ley </a:t>
            </a:r>
            <a:r>
              <a:rPr lang="es-CL" sz="2000" b="1" dirty="0">
                <a:solidFill>
                  <a:schemeClr val="bg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periódica</a:t>
            </a:r>
            <a:r>
              <a:rPr lang="es-CL" b="1" dirty="0">
                <a:solidFill>
                  <a:schemeClr val="bg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de </a:t>
            </a:r>
            <a:r>
              <a:rPr lang="es-CL" sz="2000" b="1" dirty="0" err="1">
                <a:solidFill>
                  <a:schemeClr val="bg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Moseley</a:t>
            </a:r>
            <a:endParaRPr lang="es-CL" sz="2000" b="1" dirty="0">
              <a:solidFill>
                <a:schemeClr val="bg1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38" name="20 Rectángulo">
            <a:extLst>
              <a:ext uri="{FF2B5EF4-FFF2-40B4-BE49-F238E27FC236}">
                <a16:creationId xmlns:a16="http://schemas.microsoft.com/office/drawing/2014/main" id="{9A6DA23A-1C29-2544-87BA-C2F58CA15741}"/>
              </a:ext>
            </a:extLst>
          </p:cNvPr>
          <p:cNvSpPr/>
          <p:nvPr/>
        </p:nvSpPr>
        <p:spPr>
          <a:xfrm>
            <a:off x="5340501" y="1083435"/>
            <a:ext cx="4056856" cy="400110"/>
          </a:xfrm>
          <a:prstGeom prst="rect">
            <a:avLst/>
          </a:prstGeom>
          <a:noFill/>
          <a:ln w="28575">
            <a:noFill/>
          </a:ln>
        </p:spPr>
        <p:txBody>
          <a:bodyPr wrap="square" anchor="ctr">
            <a:spAutoFit/>
          </a:bodyPr>
          <a:lstStyle/>
          <a:p>
            <a:pPr algn="ctr"/>
            <a:r>
              <a:rPr lang="es-CL" sz="2000" b="1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Orden por número atómico</a:t>
            </a:r>
          </a:p>
        </p:txBody>
      </p:sp>
    </p:spTree>
    <p:extLst>
      <p:ext uri="{BB962C8B-B14F-4D97-AF65-F5344CB8AC3E}">
        <p14:creationId xmlns:p14="http://schemas.microsoft.com/office/powerpoint/2010/main" val="19882004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300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>
          <a:ln>
            <a:noFill/>
          </a:ln>
        </p:spPr>
        <p:txBody>
          <a:bodyPr/>
          <a:lstStyle/>
          <a:p>
            <a:fld id="{00000000-1234-1234-1234-123412341234}" type="slidenum">
              <a:rPr lang="es-CL" smtClean="0">
                <a:latin typeface="Lucida Sans Unicode" panose="020B0602030504020204" pitchFamily="34" charset="0"/>
                <a:cs typeface="Lucida Sans Unicode" panose="020B0602030504020204" pitchFamily="34" charset="0"/>
              </a:rPr>
              <a:pPr/>
              <a:t>20</a:t>
            </a:fld>
            <a:endParaRPr lang="es-CL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79280" y="132951"/>
            <a:ext cx="2116765" cy="1058383"/>
          </a:xfrm>
          <a:prstGeom prst="rect">
            <a:avLst/>
          </a:prstGeom>
          <a:ln>
            <a:noFill/>
          </a:ln>
        </p:spPr>
      </p:pic>
      <p:sp>
        <p:nvSpPr>
          <p:cNvPr id="5" name="Rectangle 1027">
            <a:extLst>
              <a:ext uri="{FF2B5EF4-FFF2-40B4-BE49-F238E27FC236}">
                <a16:creationId xmlns:a16="http://schemas.microsoft.com/office/drawing/2014/main" id="{A675020D-BEE5-5C4B-89B1-9F2ABD03ADE3}"/>
              </a:ext>
            </a:extLst>
          </p:cNvPr>
          <p:cNvSpPr txBox="1">
            <a:spLocks noChangeArrowheads="1"/>
          </p:cNvSpPr>
          <p:nvPr/>
        </p:nvSpPr>
        <p:spPr>
          <a:xfrm>
            <a:off x="244474" y="549964"/>
            <a:ext cx="9128126" cy="25554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ES_tradnl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Varía poco al aumentar Z en los e</a:t>
            </a:r>
            <a:r>
              <a:rPr lang="es-ES_tradnl" altLang="es-CL" sz="2000" baseline="30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–</a:t>
            </a:r>
            <a:r>
              <a:rPr lang="es-ES_tradnl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de valencia de un mismo grupo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s-ES_tradnl" altLang="es-CL" sz="2000" dirty="0">
              <a:solidFill>
                <a:schemeClr val="accent5">
                  <a:lumMod val="75000"/>
                </a:schemeClr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  <a:p>
            <a:pPr marL="800100" lvl="1" indent="-342900" algn="just">
              <a:buFont typeface="Wingdings" pitchFamily="2" charset="2"/>
              <a:buChar char="ü"/>
            </a:pPr>
            <a:r>
              <a:rPr lang="es-ES_tradnl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Aunque hay una mayor carga nuclear también hay un mayor apantallamiento.</a:t>
            </a:r>
          </a:p>
          <a:p>
            <a:pPr marL="800100" lvl="1" indent="-342900" algn="just">
              <a:buFont typeface="Wingdings" pitchFamily="2" charset="2"/>
              <a:buChar char="ü"/>
            </a:pPr>
            <a:endParaRPr lang="es-ES_tradnl" altLang="es-CL" sz="2000" dirty="0">
              <a:solidFill>
                <a:schemeClr val="accent5">
                  <a:lumMod val="75000"/>
                </a:schemeClr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  <a:p>
            <a:pPr marL="800100" lvl="1" indent="-342900" algn="just">
              <a:buFont typeface="Wingdings" pitchFamily="2" charset="2"/>
              <a:buChar char="ü"/>
            </a:pPr>
            <a:r>
              <a:rPr lang="es-ES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Consideraremos que en la práctica cada </a:t>
            </a:r>
            <a:r>
              <a:rPr lang="es-ES" altLang="es-CL" sz="2000" b="1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e</a:t>
            </a:r>
            <a:r>
              <a:rPr lang="es-ES" altLang="es-CL" sz="2000" b="1" baseline="30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–</a:t>
            </a:r>
            <a:r>
              <a:rPr lang="es-ES" altLang="es-CL" sz="2000" b="1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de capa interior </a:t>
            </a:r>
            <a:r>
              <a:rPr lang="es-ES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es capaz de contrarrestar el efecto de un protón. </a:t>
            </a:r>
            <a:endParaRPr lang="es-ES_tradnl" altLang="es-CL" sz="2000" dirty="0">
              <a:solidFill>
                <a:schemeClr val="accent5">
                  <a:lumMod val="75000"/>
                </a:schemeClr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s-ES_tradnl" altLang="es-CL" sz="20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object 24">
            <a:extLst>
              <a:ext uri="{FF2B5EF4-FFF2-40B4-BE49-F238E27FC236}">
                <a16:creationId xmlns:a16="http://schemas.microsoft.com/office/drawing/2014/main" id="{DDE09096-A36C-A444-9B2B-498E5730D36A}"/>
              </a:ext>
            </a:extLst>
          </p:cNvPr>
          <p:cNvSpPr/>
          <p:nvPr/>
        </p:nvSpPr>
        <p:spPr>
          <a:xfrm>
            <a:off x="5656563" y="3450235"/>
            <a:ext cx="3237891" cy="2882900"/>
          </a:xfrm>
          <a:prstGeom prst="ellipse">
            <a:avLst/>
          </a:prstGeom>
          <a:blipFill>
            <a:blip r:embed="rId3" cstate="print"/>
            <a:stretch>
              <a:fillRect l="-2820" t="-10791" b="-10225"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" name="object 16">
            <a:extLst>
              <a:ext uri="{FF2B5EF4-FFF2-40B4-BE49-F238E27FC236}">
                <a16:creationId xmlns:a16="http://schemas.microsoft.com/office/drawing/2014/main" id="{B9948080-87FE-5C4B-8601-C49C644D2B09}"/>
              </a:ext>
            </a:extLst>
          </p:cNvPr>
          <p:cNvSpPr/>
          <p:nvPr/>
        </p:nvSpPr>
        <p:spPr>
          <a:xfrm>
            <a:off x="1014250" y="3299921"/>
            <a:ext cx="3115827" cy="300811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2 CuadroTexto">
            <a:extLst>
              <a:ext uri="{FF2B5EF4-FFF2-40B4-BE49-F238E27FC236}">
                <a16:creationId xmlns:a16="http://schemas.microsoft.com/office/drawing/2014/main" id="{682B8EA6-3203-714A-9460-A12139ECBD95}"/>
              </a:ext>
            </a:extLst>
          </p:cNvPr>
          <p:cNvSpPr txBox="1"/>
          <p:nvPr/>
        </p:nvSpPr>
        <p:spPr>
          <a:xfrm>
            <a:off x="6186108" y="6333135"/>
            <a:ext cx="21788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2000" b="1" dirty="0">
                <a:solidFill>
                  <a:srgbClr val="FF93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Apantallamiento</a:t>
            </a:r>
          </a:p>
        </p:txBody>
      </p:sp>
      <p:sp>
        <p:nvSpPr>
          <p:cNvPr id="9" name="20 CuadroTexto">
            <a:extLst>
              <a:ext uri="{FF2B5EF4-FFF2-40B4-BE49-F238E27FC236}">
                <a16:creationId xmlns:a16="http://schemas.microsoft.com/office/drawing/2014/main" id="{245D878F-BAD8-814E-84E9-802284233E1F}"/>
              </a:ext>
            </a:extLst>
          </p:cNvPr>
          <p:cNvSpPr txBox="1"/>
          <p:nvPr/>
        </p:nvSpPr>
        <p:spPr>
          <a:xfrm>
            <a:off x="1294409" y="6333135"/>
            <a:ext cx="25555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2000" b="1" dirty="0">
                <a:solidFill>
                  <a:srgbClr val="FF93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Z= número atómico</a:t>
            </a:r>
          </a:p>
        </p:txBody>
      </p:sp>
    </p:spTree>
    <p:extLst>
      <p:ext uri="{BB962C8B-B14F-4D97-AF65-F5344CB8AC3E}">
        <p14:creationId xmlns:p14="http://schemas.microsoft.com/office/powerpoint/2010/main" val="34764582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300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>
          <a:ln>
            <a:noFill/>
          </a:ln>
        </p:spPr>
        <p:txBody>
          <a:bodyPr/>
          <a:lstStyle/>
          <a:p>
            <a:fld id="{00000000-1234-1234-1234-123412341234}" type="slidenum">
              <a:rPr lang="es-CL" smtClean="0">
                <a:latin typeface="Lucida Sans Unicode" panose="020B0602030504020204" pitchFamily="34" charset="0"/>
                <a:cs typeface="Lucida Sans Unicode" panose="020B0602030504020204" pitchFamily="34" charset="0"/>
              </a:rPr>
              <a:pPr/>
              <a:t>21</a:t>
            </a:fld>
            <a:endParaRPr lang="es-CL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79280" y="132951"/>
            <a:ext cx="2116765" cy="1058383"/>
          </a:xfrm>
          <a:prstGeom prst="rect">
            <a:avLst/>
          </a:prstGeom>
          <a:ln>
            <a:noFill/>
          </a:ln>
        </p:spPr>
      </p:pic>
      <p:sp>
        <p:nvSpPr>
          <p:cNvPr id="6" name="Rectangle 4">
            <a:extLst>
              <a:ext uri="{FF2B5EF4-FFF2-40B4-BE49-F238E27FC236}">
                <a16:creationId xmlns:a16="http://schemas.microsoft.com/office/drawing/2014/main" id="{88FE0820-57EA-6D44-A763-0EFAE328875C}"/>
              </a:ext>
            </a:extLst>
          </p:cNvPr>
          <p:cNvSpPr txBox="1">
            <a:spLocks noChangeArrowheads="1"/>
          </p:cNvSpPr>
          <p:nvPr/>
        </p:nvSpPr>
        <p:spPr>
          <a:xfrm>
            <a:off x="468311" y="1195438"/>
            <a:ext cx="8502263" cy="16097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s-ES_tradnl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Crece hacia la derecha en los elementos de un mismo periodo.</a:t>
            </a:r>
          </a:p>
          <a:p>
            <a:pPr marL="0" lvl="1" algn="just">
              <a:lnSpc>
                <a:spcPct val="150000"/>
              </a:lnSpc>
            </a:pPr>
            <a:r>
              <a:rPr lang="es-ES_tradnl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Debido al menor efecto pantalla de los e</a:t>
            </a:r>
            <a:r>
              <a:rPr lang="es-ES_tradnl" altLang="es-CL" sz="2000" baseline="30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–</a:t>
            </a:r>
            <a:r>
              <a:rPr lang="es-ES_tradnl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 de la última capa y al mayor Z. </a:t>
            </a:r>
          </a:p>
        </p:txBody>
      </p:sp>
      <p:grpSp>
        <p:nvGrpSpPr>
          <p:cNvPr id="7" name="Group 13">
            <a:extLst>
              <a:ext uri="{FF2B5EF4-FFF2-40B4-BE49-F238E27FC236}">
                <a16:creationId xmlns:a16="http://schemas.microsoft.com/office/drawing/2014/main" id="{2B8B8848-C6E4-4349-9A45-610F1582D7A5}"/>
              </a:ext>
            </a:extLst>
          </p:cNvPr>
          <p:cNvGrpSpPr>
            <a:grpSpLocks/>
          </p:cNvGrpSpPr>
          <p:nvPr/>
        </p:nvGrpSpPr>
        <p:grpSpPr bwMode="auto">
          <a:xfrm>
            <a:off x="849118" y="3284984"/>
            <a:ext cx="7740650" cy="3003550"/>
            <a:chOff x="0" y="2491"/>
            <a:chExt cx="4876" cy="1892"/>
          </a:xfrm>
        </p:grpSpPr>
        <p:grpSp>
          <p:nvGrpSpPr>
            <p:cNvPr id="8" name="Group 11">
              <a:extLst>
                <a:ext uri="{FF2B5EF4-FFF2-40B4-BE49-F238E27FC236}">
                  <a16:creationId xmlns:a16="http://schemas.microsoft.com/office/drawing/2014/main" id="{4D379DA2-29B9-6541-8623-0E26E8094F7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2491"/>
              <a:ext cx="4876" cy="1892"/>
              <a:chOff x="0" y="1661"/>
              <a:chExt cx="5760" cy="2235"/>
            </a:xfrm>
          </p:grpSpPr>
          <p:pic>
            <p:nvPicPr>
              <p:cNvPr id="10" name="Picture 6" descr="Tabla%20periódica%20(esquema)">
                <a:extLst>
                  <a:ext uri="{FF2B5EF4-FFF2-40B4-BE49-F238E27FC236}">
                    <a16:creationId xmlns:a16="http://schemas.microsoft.com/office/drawing/2014/main" id="{051CB2FD-DE47-FC48-8EF4-3B42D76F432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1661"/>
                <a:ext cx="5760" cy="223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2" name="AutoShape 8">
                <a:extLst>
                  <a:ext uri="{FF2B5EF4-FFF2-40B4-BE49-F238E27FC236}">
                    <a16:creationId xmlns:a16="http://schemas.microsoft.com/office/drawing/2014/main" id="{0D7D859C-2BE4-4E48-A2F3-D5FBEB17E0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2" y="2941"/>
                <a:ext cx="3836" cy="368"/>
              </a:xfrm>
              <a:prstGeom prst="rightArrow">
                <a:avLst>
                  <a:gd name="adj1" fmla="val 50000"/>
                  <a:gd name="adj2" fmla="val 162607"/>
                </a:avLst>
              </a:prstGeom>
              <a:solidFill>
                <a:srgbClr val="FF2F92"/>
              </a:solidFill>
              <a:ln w="9525">
                <a:solidFill>
                  <a:srgbClr val="FF2F92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s-CL">
                  <a:latin typeface="Lucida Sans Unicode" panose="020B0602030504020204" pitchFamily="34" charset="0"/>
                  <a:cs typeface="Lucida Sans Unicode" panose="020B0602030504020204" pitchFamily="34" charset="0"/>
                </a:endParaRPr>
              </a:p>
            </p:txBody>
          </p:sp>
          <p:sp>
            <p:nvSpPr>
              <p:cNvPr id="13" name="Text Box 9">
                <a:extLst>
                  <a:ext uri="{FF2B5EF4-FFF2-40B4-BE49-F238E27FC236}">
                    <a16:creationId xmlns:a16="http://schemas.microsoft.com/office/drawing/2014/main" id="{0D1B2D59-0ADB-B348-9276-60069FB847A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838" y="3309"/>
                <a:ext cx="1480" cy="3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hangingPunct="0"/>
                <a:r>
                  <a:rPr lang="es-ES" altLang="zh-CN" sz="2800" b="1" dirty="0">
                    <a:solidFill>
                      <a:srgbClr val="FF2F92"/>
                    </a:solidFill>
                    <a:effectLst/>
                    <a:latin typeface="Lucida Sans Unicode" panose="020B0602030504020204" pitchFamily="34" charset="0"/>
                    <a:ea typeface="SimSun" pitchFamily="2" charset="-122"/>
                    <a:cs typeface="Lucida Sans Unicode" panose="020B0602030504020204" pitchFamily="34" charset="0"/>
                  </a:rPr>
                  <a:t>aumenta</a:t>
                </a:r>
                <a:endParaRPr lang="es-ES" altLang="es-CL" sz="2800" b="1" dirty="0">
                  <a:solidFill>
                    <a:srgbClr val="FF2F92"/>
                  </a:solidFill>
                  <a:effectLst/>
                  <a:latin typeface="Lucida Sans Unicode" panose="020B0602030504020204" pitchFamily="34" charset="0"/>
                  <a:cs typeface="Lucida Sans Unicode" panose="020B0602030504020204" pitchFamily="34" charset="0"/>
                </a:endParaRPr>
              </a:p>
            </p:txBody>
          </p:sp>
        </p:grpSp>
        <p:sp>
          <p:nvSpPr>
            <p:cNvPr id="9" name="Text Box 12">
              <a:extLst>
                <a:ext uri="{FF2B5EF4-FFF2-40B4-BE49-F238E27FC236}">
                  <a16:creationId xmlns:a16="http://schemas.microsoft.com/office/drawing/2014/main" id="{59D32576-C239-9A40-AFC5-00A81A8903C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4" y="2523"/>
              <a:ext cx="3492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s-ES_tradnl" altLang="es-CL">
                  <a:solidFill>
                    <a:schemeClr val="bg1"/>
                  </a:solidFill>
                  <a:effectLst/>
                  <a:latin typeface="Lucida Sans Unicode" panose="020B0602030504020204" pitchFamily="34" charset="0"/>
                  <a:cs typeface="Lucida Sans Unicode" panose="020B0602030504020204" pitchFamily="34" charset="0"/>
                </a:rPr>
                <a:t>Variación de Z</a:t>
              </a:r>
              <a:r>
                <a:rPr lang="es-ES_tradnl" altLang="es-CL" baseline="30000">
                  <a:solidFill>
                    <a:schemeClr val="bg1"/>
                  </a:solidFill>
                  <a:effectLst/>
                  <a:latin typeface="Lucida Sans Unicode" panose="020B0602030504020204" pitchFamily="34" charset="0"/>
                  <a:cs typeface="Lucida Sans Unicode" panose="020B0602030504020204" pitchFamily="34" charset="0"/>
                </a:rPr>
                <a:t>+ </a:t>
              </a:r>
              <a:r>
                <a:rPr lang="es-ES_tradnl" altLang="es-CL">
                  <a:solidFill>
                    <a:schemeClr val="bg1"/>
                  </a:solidFill>
                  <a:effectLst/>
                  <a:latin typeface="Lucida Sans Unicode" panose="020B0602030504020204" pitchFamily="34" charset="0"/>
                  <a:cs typeface="Lucida Sans Unicode" panose="020B0602030504020204" pitchFamily="34" charset="0"/>
                </a:rPr>
                <a:t> en la Tabla periódica</a:t>
              </a:r>
              <a:endParaRPr lang="es-ES" altLang="es-CL">
                <a:solidFill>
                  <a:schemeClr val="bg1"/>
                </a:solidFill>
                <a:effectLst/>
                <a:latin typeface="Lucida Sans Unicode" panose="020B0602030504020204" pitchFamily="34" charset="0"/>
                <a:cs typeface="Lucida Sans Unicode" panose="020B06020305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689533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300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>
          <a:ln>
            <a:noFill/>
          </a:ln>
        </p:spPr>
        <p:txBody>
          <a:bodyPr/>
          <a:lstStyle/>
          <a:p>
            <a:fld id="{00000000-1234-1234-1234-123412341234}" type="slidenum">
              <a:rPr lang="es-CL" smtClean="0">
                <a:latin typeface="Lucida Sans Unicode" panose="020B0602030504020204" pitchFamily="34" charset="0"/>
                <a:cs typeface="Lucida Sans Unicode" panose="020B0602030504020204" pitchFamily="34" charset="0"/>
              </a:rPr>
              <a:pPr/>
              <a:t>22</a:t>
            </a:fld>
            <a:endParaRPr lang="es-CL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79280" y="132951"/>
            <a:ext cx="2116765" cy="1058383"/>
          </a:xfrm>
          <a:prstGeom prst="rect">
            <a:avLst/>
          </a:prstGeom>
          <a:ln>
            <a:noFill/>
          </a:ln>
        </p:spPr>
      </p:pic>
      <p:sp>
        <p:nvSpPr>
          <p:cNvPr id="6" name="Rectangle 1027">
            <a:extLst>
              <a:ext uri="{FF2B5EF4-FFF2-40B4-BE49-F238E27FC236}">
                <a16:creationId xmlns:a16="http://schemas.microsoft.com/office/drawing/2014/main" id="{2C0114C1-A07F-C24C-829C-F9912D8D09BF}"/>
              </a:ext>
            </a:extLst>
          </p:cNvPr>
          <p:cNvSpPr txBox="1">
            <a:spLocks noChangeArrowheads="1"/>
          </p:cNvSpPr>
          <p:nvPr/>
        </p:nvSpPr>
        <p:spPr>
          <a:xfrm>
            <a:off x="385376" y="696551"/>
            <a:ext cx="8610600" cy="14520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s-ES_tradnl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Z</a:t>
            </a:r>
            <a:r>
              <a:rPr lang="es-ES_tradnl" altLang="es-CL" sz="2000" baseline="30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*</a:t>
            </a:r>
            <a:r>
              <a:rPr lang="es-ES_tradnl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junto con la distancia del e</a:t>
            </a:r>
            <a:r>
              <a:rPr lang="es-ES_tradnl" altLang="es-CL" sz="2000" baseline="30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–</a:t>
            </a:r>
            <a:r>
              <a:rPr lang="es-ES_tradnl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al núcleo (ley de Coulomb) son las responsables de la atracción que sufre el e</a:t>
            </a:r>
            <a:r>
              <a:rPr lang="es-ES_tradnl" altLang="es-CL" sz="2000" baseline="30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–</a:t>
            </a:r>
            <a:r>
              <a:rPr lang="es-ES_tradnl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y, por tanto, de la reactividad de los átomos. </a:t>
            </a:r>
          </a:p>
        </p:txBody>
      </p:sp>
      <p:grpSp>
        <p:nvGrpSpPr>
          <p:cNvPr id="7" name="Group 1049">
            <a:extLst>
              <a:ext uri="{FF2B5EF4-FFF2-40B4-BE49-F238E27FC236}">
                <a16:creationId xmlns:a16="http://schemas.microsoft.com/office/drawing/2014/main" id="{55389B42-8AA6-9948-9600-5B6D6DBED132}"/>
              </a:ext>
            </a:extLst>
          </p:cNvPr>
          <p:cNvGrpSpPr>
            <a:grpSpLocks/>
          </p:cNvGrpSpPr>
          <p:nvPr/>
        </p:nvGrpSpPr>
        <p:grpSpPr bwMode="auto">
          <a:xfrm>
            <a:off x="680244" y="2467019"/>
            <a:ext cx="8531477" cy="3866116"/>
            <a:chOff x="521" y="1026"/>
            <a:chExt cx="4960" cy="1926"/>
          </a:xfrm>
        </p:grpSpPr>
        <p:pic>
          <p:nvPicPr>
            <p:cNvPr id="8" name="Picture 1050" descr="Tabla%20periódica%20(esquema)">
              <a:extLst>
                <a:ext uri="{FF2B5EF4-FFF2-40B4-BE49-F238E27FC236}">
                  <a16:creationId xmlns:a16="http://schemas.microsoft.com/office/drawing/2014/main" id="{A16DD5BE-8555-3049-BC34-BBC5767CC9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1" y="1026"/>
              <a:ext cx="4960" cy="19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AutoShape 1052">
              <a:extLst>
                <a:ext uri="{FF2B5EF4-FFF2-40B4-BE49-F238E27FC236}">
                  <a16:creationId xmlns:a16="http://schemas.microsoft.com/office/drawing/2014/main" id="{6A72BC7D-F219-614F-8643-FAA495E6D0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1" y="1441"/>
              <a:ext cx="969" cy="139"/>
            </a:xfrm>
            <a:prstGeom prst="rightArrow">
              <a:avLst>
                <a:gd name="adj1" fmla="val 50000"/>
                <a:gd name="adj2" fmla="val 174281"/>
              </a:avLst>
            </a:prstGeom>
            <a:solidFill>
              <a:srgbClr val="FF2F92"/>
            </a:solidFill>
            <a:ln w="9525">
              <a:solidFill>
                <a:srgbClr val="FF2F92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s-CL">
                <a:solidFill>
                  <a:srgbClr val="FF2F92"/>
                </a:solidFill>
              </a:endParaRPr>
            </a:p>
          </p:txBody>
        </p:sp>
        <p:sp>
          <p:nvSpPr>
            <p:cNvPr id="12" name="AutoShape 1053">
              <a:extLst>
                <a:ext uri="{FF2B5EF4-FFF2-40B4-BE49-F238E27FC236}">
                  <a16:creationId xmlns:a16="http://schemas.microsoft.com/office/drawing/2014/main" id="{CD9B42F2-3087-7040-A954-98A26F39D5A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4535" y="2133"/>
              <a:ext cx="969" cy="139"/>
            </a:xfrm>
            <a:prstGeom prst="rightArrow">
              <a:avLst>
                <a:gd name="adj1" fmla="val 50000"/>
                <a:gd name="adj2" fmla="val 174281"/>
              </a:avLst>
            </a:prstGeom>
            <a:solidFill>
              <a:srgbClr val="FF2F92"/>
            </a:solidFill>
            <a:ln w="9525">
              <a:solidFill>
                <a:srgbClr val="FF2F92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s-CL">
                <a:solidFill>
                  <a:srgbClr val="FF2F92"/>
                </a:solidFill>
              </a:endParaRPr>
            </a:p>
          </p:txBody>
        </p:sp>
        <p:sp>
          <p:nvSpPr>
            <p:cNvPr id="13" name="Rectangle 1054">
              <a:extLst>
                <a:ext uri="{FF2B5EF4-FFF2-40B4-BE49-F238E27FC236}">
                  <a16:creationId xmlns:a16="http://schemas.microsoft.com/office/drawing/2014/main" id="{7CA87099-6E8F-7347-A17C-297E58A628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4" y="1037"/>
              <a:ext cx="253" cy="1829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15" name="Rectangle 1056">
              <a:extLst>
                <a:ext uri="{FF2B5EF4-FFF2-40B4-BE49-F238E27FC236}">
                  <a16:creationId xmlns:a16="http://schemas.microsoft.com/office/drawing/2014/main" id="{C53A333A-93D2-7C49-90DD-365D656F60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" y="1043"/>
              <a:ext cx="253" cy="254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16" name="AutoShape 1057">
              <a:extLst>
                <a:ext uri="{FF2B5EF4-FFF2-40B4-BE49-F238E27FC236}">
                  <a16:creationId xmlns:a16="http://schemas.microsoft.com/office/drawing/2014/main" id="{551681C7-9701-3245-BE05-40F22313ACA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798" y="2687"/>
              <a:ext cx="969" cy="138"/>
            </a:xfrm>
            <a:prstGeom prst="rightArrow">
              <a:avLst>
                <a:gd name="adj1" fmla="val 50000"/>
                <a:gd name="adj2" fmla="val 175543"/>
              </a:avLst>
            </a:prstGeom>
            <a:solidFill>
              <a:srgbClr val="FF2F92"/>
            </a:solidFill>
            <a:ln w="9525">
              <a:solidFill>
                <a:srgbClr val="FF2F92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s-CL">
                <a:solidFill>
                  <a:srgbClr val="FF2F92"/>
                </a:solidFill>
              </a:endParaRPr>
            </a:p>
          </p:txBody>
        </p:sp>
        <p:sp>
          <p:nvSpPr>
            <p:cNvPr id="17" name="AutoShape 1058">
              <a:extLst>
                <a:ext uri="{FF2B5EF4-FFF2-40B4-BE49-F238E27FC236}">
                  <a16:creationId xmlns:a16="http://schemas.microsoft.com/office/drawing/2014/main" id="{8EDB6F78-5497-4A44-847D-C84BC1A481F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245" y="1994"/>
              <a:ext cx="968" cy="139"/>
            </a:xfrm>
            <a:prstGeom prst="rightArrow">
              <a:avLst>
                <a:gd name="adj1" fmla="val 50000"/>
                <a:gd name="adj2" fmla="val 174101"/>
              </a:avLst>
            </a:prstGeom>
            <a:solidFill>
              <a:srgbClr val="FF2F92"/>
            </a:solidFill>
            <a:ln w="9525">
              <a:solidFill>
                <a:srgbClr val="FF2F92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s-CL">
                <a:solidFill>
                  <a:srgbClr val="FF2F92"/>
                </a:solidFill>
              </a:endParaRPr>
            </a:p>
          </p:txBody>
        </p:sp>
        <p:sp>
          <p:nvSpPr>
            <p:cNvPr id="18" name="Text Box 1059">
              <a:extLst>
                <a:ext uri="{FF2B5EF4-FFF2-40B4-BE49-F238E27FC236}">
                  <a16:creationId xmlns:a16="http://schemas.microsoft.com/office/drawing/2014/main" id="{DD0BF131-2B4A-D14E-86E5-973E4338E3F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75" y="2415"/>
              <a:ext cx="969" cy="2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r>
                <a:rPr lang="es-ES" altLang="zh-CN" sz="2000" b="1" dirty="0">
                  <a:solidFill>
                    <a:srgbClr val="FF2F92"/>
                  </a:solidFill>
                  <a:effectLst/>
                  <a:latin typeface="Lucida Sans Unicode" panose="020B0602030504020204" pitchFamily="34" charset="0"/>
                  <a:ea typeface="SimSun" pitchFamily="2" charset="-122"/>
                  <a:cs typeface="Lucida Sans Unicode" panose="020B0602030504020204" pitchFamily="34" charset="0"/>
                </a:rPr>
                <a:t>METALES</a:t>
              </a:r>
              <a:endParaRPr lang="es-ES" altLang="es-CL" sz="4800" b="1" dirty="0">
                <a:solidFill>
                  <a:srgbClr val="FF2F92"/>
                </a:solidFill>
                <a:effectLst/>
                <a:latin typeface="Lucida Sans Unicode" panose="020B0602030504020204" pitchFamily="34" charset="0"/>
                <a:cs typeface="Lucida Sans Unicode" panose="020B0602030504020204" pitchFamily="34" charset="0"/>
              </a:endParaRPr>
            </a:p>
          </p:txBody>
        </p:sp>
        <p:sp>
          <p:nvSpPr>
            <p:cNvPr id="19" name="Text Box 1060">
              <a:extLst>
                <a:ext uri="{FF2B5EF4-FFF2-40B4-BE49-F238E27FC236}">
                  <a16:creationId xmlns:a16="http://schemas.microsoft.com/office/drawing/2014/main" id="{713EBA2C-2B5A-0545-885D-730CDB2E6DB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36" y="1647"/>
              <a:ext cx="1014" cy="4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r>
                <a:rPr lang="es-ES" altLang="zh-CN" sz="2000" b="1" dirty="0">
                  <a:solidFill>
                    <a:srgbClr val="FF2F92"/>
                  </a:solidFill>
                  <a:effectLst/>
                  <a:latin typeface="Lucida Sans Unicode" panose="020B0602030504020204" pitchFamily="34" charset="0"/>
                  <a:ea typeface="SimSun" pitchFamily="2" charset="-122"/>
                  <a:cs typeface="Lucida Sans Unicode" panose="020B0602030504020204" pitchFamily="34" charset="0"/>
                </a:rPr>
                <a:t>NO METALES</a:t>
              </a:r>
              <a:endParaRPr lang="es-ES" altLang="es-CL" sz="2000" b="1" dirty="0">
                <a:solidFill>
                  <a:srgbClr val="FF2F92"/>
                </a:solidFill>
                <a:effectLst/>
                <a:latin typeface="Lucida Sans Unicode" panose="020B0602030504020204" pitchFamily="34" charset="0"/>
                <a:cs typeface="Lucida Sans Unicode" panose="020B06020305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777669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ext Box 2">
            <a:extLst>
              <a:ext uri="{FF2B5EF4-FFF2-40B4-BE49-F238E27FC236}">
                <a16:creationId xmlns:a16="http://schemas.microsoft.com/office/drawing/2014/main" id="{C3C816E7-C885-A902-1C8B-12F41D9FDF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63751" y="765175"/>
            <a:ext cx="7777163" cy="523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s-ES" altLang="es-CL" dirty="0">
                <a:latin typeface="Comic Sans MS" panose="030F0702030302020204" pitchFamily="66" charset="0"/>
              </a:rPr>
              <a:t>Propiedades Periódicas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s-ES" altLang="es-CL" dirty="0">
              <a:latin typeface="Comic Sans MS" panose="030F0702030302020204" pitchFamily="66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s-ES" altLang="es-CL" sz="2400" u="sng" dirty="0">
                <a:latin typeface="Comic Sans MS" panose="030F0702030302020204" pitchFamily="66" charset="0"/>
              </a:rPr>
              <a:t>• Relaciones de Tamaño</a:t>
            </a:r>
            <a:r>
              <a:rPr lang="es-ES" altLang="es-CL" sz="1800" u="sng" dirty="0"/>
              <a:t>: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s-ES" altLang="es-CL" sz="1800" dirty="0"/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s-ES" altLang="es-CL" sz="2400" dirty="0">
                <a:latin typeface="Comic Sans MS" panose="030F0702030302020204" pitchFamily="66" charset="0"/>
              </a:rPr>
              <a:t>* Radio atómico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s-ES" altLang="es-CL" sz="2400" dirty="0">
                <a:latin typeface="Comic Sans MS" panose="030F0702030302020204" pitchFamily="66" charset="0"/>
              </a:rPr>
              <a:t>* Radió iónico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s-ES" altLang="es-CL" sz="2400" dirty="0">
              <a:latin typeface="Comic Sans MS" panose="030F0702030302020204" pitchFamily="66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s-ES" altLang="es-CL" sz="2400" u="sng" dirty="0">
                <a:latin typeface="Comic Sans MS" panose="030F0702030302020204" pitchFamily="66" charset="0"/>
              </a:rPr>
              <a:t>  Relaciones de Energía: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s-ES" altLang="es-CL" sz="2400" dirty="0">
              <a:latin typeface="Comic Sans MS" panose="030F0702030302020204" pitchFamily="66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s-ES" altLang="es-CL" sz="2400" dirty="0">
                <a:latin typeface="Comic Sans MS" panose="030F0702030302020204" pitchFamily="66" charset="0"/>
              </a:rPr>
              <a:t>* Potencial de ionización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s-ES" altLang="es-CL" sz="2400" dirty="0">
                <a:latin typeface="Comic Sans MS" panose="030F0702030302020204" pitchFamily="66" charset="0"/>
              </a:rPr>
              <a:t>* Electronegatividad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s-ES" altLang="es-CL" sz="2400" dirty="0">
                <a:latin typeface="Comic Sans MS" panose="030F0702030302020204" pitchFamily="66" charset="0"/>
              </a:rPr>
              <a:t>* Electroafinidad</a:t>
            </a:r>
          </a:p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es-ES" altLang="es-CL" sz="2400" dirty="0">
              <a:latin typeface="Comic Sans MS" panose="030F0702030302020204" pitchFamily="66" charset="0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300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>
          <a:ln>
            <a:noFill/>
          </a:ln>
        </p:spPr>
        <p:txBody>
          <a:bodyPr/>
          <a:lstStyle/>
          <a:p>
            <a:fld id="{00000000-1234-1234-1234-123412341234}" type="slidenum">
              <a:rPr lang="es-CL" smtClean="0">
                <a:latin typeface="Lucida Sans Unicode" panose="020B0602030504020204" pitchFamily="34" charset="0"/>
                <a:cs typeface="Lucida Sans Unicode" panose="020B0602030504020204" pitchFamily="34" charset="0"/>
              </a:rPr>
              <a:pPr/>
              <a:t>24</a:t>
            </a:fld>
            <a:endParaRPr lang="es-CL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79280" y="132951"/>
            <a:ext cx="2116765" cy="1058383"/>
          </a:xfrm>
          <a:prstGeom prst="rect">
            <a:avLst/>
          </a:prstGeom>
          <a:ln>
            <a:noFill/>
          </a:ln>
        </p:spPr>
      </p:pic>
      <p:sp>
        <p:nvSpPr>
          <p:cNvPr id="5" name="Rectangle 2">
            <a:extLst>
              <a:ext uri="{FF2B5EF4-FFF2-40B4-BE49-F238E27FC236}">
                <a16:creationId xmlns:a16="http://schemas.microsoft.com/office/drawing/2014/main" id="{F56417C4-E2CF-6645-9273-F32D4D8B7BA2}"/>
              </a:ext>
            </a:extLst>
          </p:cNvPr>
          <p:cNvSpPr txBox="1">
            <a:spLocks noChangeArrowheads="1"/>
          </p:cNvSpPr>
          <p:nvPr/>
        </p:nvSpPr>
        <p:spPr>
          <a:xfrm>
            <a:off x="2098452" y="208547"/>
            <a:ext cx="5787639" cy="7780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altLang="es-CL" sz="2800" b="1" dirty="0">
                <a:solidFill>
                  <a:srgbClr val="FF99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Radio Atómico</a:t>
            </a:r>
          </a:p>
        </p:txBody>
      </p:sp>
      <p:pic>
        <p:nvPicPr>
          <p:cNvPr id="6" name="Picture 2" descr="http://www.eis.uva.es/~qgintro/sisper/imagenes/radio2.jpg">
            <a:extLst>
              <a:ext uri="{FF2B5EF4-FFF2-40B4-BE49-F238E27FC236}">
                <a16:creationId xmlns:a16="http://schemas.microsoft.com/office/drawing/2014/main" id="{86E9C204-9FA4-8847-8048-743B53E301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/>
          <a:srcRect l="4106" t="11791" r="6919" b="12947"/>
          <a:stretch/>
        </p:blipFill>
        <p:spPr bwMode="auto">
          <a:xfrm>
            <a:off x="420271" y="2817530"/>
            <a:ext cx="4572000" cy="3358552"/>
          </a:xfrm>
          <a:prstGeom prst="rect">
            <a:avLst/>
          </a:prstGeom>
          <a:noFill/>
        </p:spPr>
      </p:pic>
      <p:sp>
        <p:nvSpPr>
          <p:cNvPr id="7" name="28 Rectángulo">
            <a:extLst>
              <a:ext uri="{FF2B5EF4-FFF2-40B4-BE49-F238E27FC236}">
                <a16:creationId xmlns:a16="http://schemas.microsoft.com/office/drawing/2014/main" id="{533D9162-0637-6D4D-B096-1D0EEE44817F}"/>
              </a:ext>
            </a:extLst>
          </p:cNvPr>
          <p:cNvSpPr/>
          <p:nvPr/>
        </p:nvSpPr>
        <p:spPr>
          <a:xfrm>
            <a:off x="5226111" y="2596286"/>
            <a:ext cx="6405918" cy="1900520"/>
          </a:xfrm>
          <a:prstGeom prst="rect">
            <a:avLst/>
          </a:prstGeom>
          <a:noFill/>
          <a:ln>
            <a:noFill/>
          </a:ln>
        </p:spPr>
        <p:txBody>
          <a:bodyPr wrap="square" anchor="ctr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s-CL" sz="2000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El tamaño de un átomo no es invariable sino que depende del entorno inmediato en el que se encuentre, de su interacción con los átomos vecinos.</a:t>
            </a:r>
          </a:p>
        </p:txBody>
      </p:sp>
      <p:sp>
        <p:nvSpPr>
          <p:cNvPr id="8" name="29 Rectángulo">
            <a:extLst>
              <a:ext uri="{FF2B5EF4-FFF2-40B4-BE49-F238E27FC236}">
                <a16:creationId xmlns:a16="http://schemas.microsoft.com/office/drawing/2014/main" id="{487631ED-1AE2-224A-AA61-AA4A19DE2FB3}"/>
              </a:ext>
            </a:extLst>
          </p:cNvPr>
          <p:cNvSpPr/>
          <p:nvPr/>
        </p:nvSpPr>
        <p:spPr>
          <a:xfrm>
            <a:off x="251520" y="986645"/>
            <a:ext cx="9121080" cy="977191"/>
          </a:xfrm>
          <a:prstGeom prst="rect">
            <a:avLst/>
          </a:prstGeom>
          <a:noFill/>
          <a:ln w="28575">
            <a:noFill/>
          </a:ln>
        </p:spPr>
        <p:txBody>
          <a:bodyPr wrap="square" anchor="ctr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Radio atómico de un elemento es la mitad de la distancia entre los centros de dos átomos vecinos.</a:t>
            </a:r>
          </a:p>
        </p:txBody>
      </p:sp>
      <p:sp>
        <p:nvSpPr>
          <p:cNvPr id="9" name="31 Rectángulo">
            <a:extLst>
              <a:ext uri="{FF2B5EF4-FFF2-40B4-BE49-F238E27FC236}">
                <a16:creationId xmlns:a16="http://schemas.microsoft.com/office/drawing/2014/main" id="{12F1487C-2A12-AA4A-BEEA-6FAEEB115AA9}"/>
              </a:ext>
            </a:extLst>
          </p:cNvPr>
          <p:cNvSpPr/>
          <p:nvPr/>
        </p:nvSpPr>
        <p:spPr>
          <a:xfrm>
            <a:off x="5226111" y="5386232"/>
            <a:ext cx="6015113" cy="515526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s-CL" sz="2000" b="1" dirty="0">
                <a:solidFill>
                  <a:schemeClr val="bg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La unidad de medida es </a:t>
            </a:r>
            <a:r>
              <a:rPr lang="pt-BR" sz="2000" b="1" dirty="0">
                <a:solidFill>
                  <a:schemeClr val="bg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angstroms (A) 10</a:t>
            </a:r>
            <a:r>
              <a:rPr lang="pt-BR" sz="2000" b="1" baseline="30000" dirty="0">
                <a:solidFill>
                  <a:schemeClr val="bg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-10 </a:t>
            </a:r>
            <a:r>
              <a:rPr lang="pt-BR" sz="2000" b="1" dirty="0">
                <a:solidFill>
                  <a:schemeClr val="bg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m</a:t>
            </a:r>
            <a:endParaRPr lang="es-CL" sz="2000" b="1" dirty="0">
              <a:solidFill>
                <a:schemeClr val="bg1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55271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300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>
          <a:ln>
            <a:noFill/>
          </a:ln>
        </p:spPr>
        <p:txBody>
          <a:bodyPr/>
          <a:lstStyle/>
          <a:p>
            <a:fld id="{00000000-1234-1234-1234-123412341234}" type="slidenum">
              <a:rPr lang="es-CL" smtClean="0">
                <a:latin typeface="Lucida Sans Unicode" panose="020B0602030504020204" pitchFamily="34" charset="0"/>
                <a:cs typeface="Lucida Sans Unicode" panose="020B0602030504020204" pitchFamily="34" charset="0"/>
              </a:rPr>
              <a:pPr/>
              <a:t>25</a:t>
            </a:fld>
            <a:endParaRPr lang="es-CL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79280" y="132951"/>
            <a:ext cx="2116765" cy="1058383"/>
          </a:xfrm>
          <a:prstGeom prst="rect">
            <a:avLst/>
          </a:prstGeom>
          <a:ln>
            <a:noFill/>
          </a:ln>
        </p:spPr>
      </p:pic>
      <p:pic>
        <p:nvPicPr>
          <p:cNvPr id="6" name="Picture 4" descr="Sin título-4">
            <a:extLst>
              <a:ext uri="{FF2B5EF4-FFF2-40B4-BE49-F238E27FC236}">
                <a16:creationId xmlns:a16="http://schemas.microsoft.com/office/drawing/2014/main" id="{255012C4-98FE-904D-AFD6-2821DCA3ED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02" t="19435" r="4323" b="8009"/>
          <a:stretch>
            <a:fillRect/>
          </a:stretch>
        </p:blipFill>
        <p:spPr>
          <a:xfrm>
            <a:off x="202378" y="297297"/>
            <a:ext cx="4617057" cy="3108603"/>
          </a:xfrm>
          <a:prstGeom prst="rect">
            <a:avLst/>
          </a:prstGeom>
          <a:noFill/>
          <a:ln w="38100">
            <a:solidFill>
              <a:srgbClr val="FF9933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7" name="Picture 3">
            <a:extLst>
              <a:ext uri="{FF2B5EF4-FFF2-40B4-BE49-F238E27FC236}">
                <a16:creationId xmlns:a16="http://schemas.microsoft.com/office/drawing/2014/main" id="{ABC46037-B810-DB4F-AA4C-9A74FAEDA2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758976" y="4151057"/>
            <a:ext cx="6836437" cy="25554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25 Rectángulo">
            <a:extLst>
              <a:ext uri="{FF2B5EF4-FFF2-40B4-BE49-F238E27FC236}">
                <a16:creationId xmlns:a16="http://schemas.microsoft.com/office/drawing/2014/main" id="{6C25E398-83F7-874E-B54C-1910A2DE52ED}"/>
              </a:ext>
            </a:extLst>
          </p:cNvPr>
          <p:cNvSpPr/>
          <p:nvPr/>
        </p:nvSpPr>
        <p:spPr>
          <a:xfrm>
            <a:off x="154832" y="4656543"/>
            <a:ext cx="216024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Aumenta hacia abajo en un grupo y disminuyen a lo largo de un periodo.</a:t>
            </a:r>
          </a:p>
        </p:txBody>
      </p:sp>
      <p:pic>
        <p:nvPicPr>
          <p:cNvPr id="9" name="Picture 5" descr="C:\Users\cristian\Pictures\AtomicRadius.st.log.gif">
            <a:extLst>
              <a:ext uri="{FF2B5EF4-FFF2-40B4-BE49-F238E27FC236}">
                <a16:creationId xmlns:a16="http://schemas.microsoft.com/office/drawing/2014/main" id="{ECE0C65C-752B-0B40-83AD-089D18F6FA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115486" y="464588"/>
            <a:ext cx="3901192" cy="2654979"/>
          </a:xfrm>
          <a:prstGeom prst="rect">
            <a:avLst/>
          </a:prstGeom>
          <a:noFill/>
        </p:spPr>
      </p:pic>
      <p:sp>
        <p:nvSpPr>
          <p:cNvPr id="10" name="31 CuadroTexto">
            <a:extLst>
              <a:ext uri="{FF2B5EF4-FFF2-40B4-BE49-F238E27FC236}">
                <a16:creationId xmlns:a16="http://schemas.microsoft.com/office/drawing/2014/main" id="{4123F35B-5AC9-6D49-B3F4-3F221D92941A}"/>
              </a:ext>
            </a:extLst>
          </p:cNvPr>
          <p:cNvSpPr txBox="1"/>
          <p:nvPr/>
        </p:nvSpPr>
        <p:spPr>
          <a:xfrm>
            <a:off x="5009042" y="4521548"/>
            <a:ext cx="14512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2000" b="1" dirty="0">
                <a:solidFill>
                  <a:srgbClr val="FF2F92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AUMENTA</a:t>
            </a:r>
          </a:p>
        </p:txBody>
      </p:sp>
      <p:sp>
        <p:nvSpPr>
          <p:cNvPr id="14" name="32 CuadroTexto">
            <a:extLst>
              <a:ext uri="{FF2B5EF4-FFF2-40B4-BE49-F238E27FC236}">
                <a16:creationId xmlns:a16="http://schemas.microsoft.com/office/drawing/2014/main" id="{FF0B1183-5111-254D-BF95-5653470C8939}"/>
              </a:ext>
            </a:extLst>
          </p:cNvPr>
          <p:cNvSpPr txBox="1"/>
          <p:nvPr/>
        </p:nvSpPr>
        <p:spPr>
          <a:xfrm rot="5400000">
            <a:off x="9125765" y="5352552"/>
            <a:ext cx="14269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2000" b="1" dirty="0">
                <a:solidFill>
                  <a:srgbClr val="FF2F92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AUMENTA</a:t>
            </a:r>
          </a:p>
        </p:txBody>
      </p:sp>
    </p:spTree>
    <p:extLst>
      <p:ext uri="{BB962C8B-B14F-4D97-AF65-F5344CB8AC3E}">
        <p14:creationId xmlns:p14="http://schemas.microsoft.com/office/powerpoint/2010/main" val="40322309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>
            <a:extLst>
              <a:ext uri="{FF2B5EF4-FFF2-40B4-BE49-F238E27FC236}">
                <a16:creationId xmlns:a16="http://schemas.microsoft.com/office/drawing/2014/main" id="{5AD364E0-8A20-9DEB-E6C3-620F560DA4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1376" y="785814"/>
            <a:ext cx="5211763" cy="5595937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675" name="Text Box 3">
            <a:extLst>
              <a:ext uri="{FF2B5EF4-FFF2-40B4-BE49-F238E27FC236}">
                <a16:creationId xmlns:a16="http://schemas.microsoft.com/office/drawing/2014/main" id="{BE7F8EEB-82F2-6FB7-96AE-D8C8B51747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70425" y="185739"/>
            <a:ext cx="2808288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s-ES" altLang="es-CL">
                <a:latin typeface="Times New Roman" panose="02020603050405020304" pitchFamily="18" charset="0"/>
              </a:rPr>
              <a:t>Radio Atómico</a:t>
            </a:r>
            <a:endParaRPr lang="en-US" altLang="es-CL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300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>
          <a:ln>
            <a:noFill/>
          </a:ln>
        </p:spPr>
        <p:txBody>
          <a:bodyPr/>
          <a:lstStyle/>
          <a:p>
            <a:fld id="{00000000-1234-1234-1234-123412341234}" type="slidenum">
              <a:rPr lang="es-CL" smtClean="0">
                <a:latin typeface="Lucida Sans Unicode" panose="020B0602030504020204" pitchFamily="34" charset="0"/>
                <a:cs typeface="Lucida Sans Unicode" panose="020B0602030504020204" pitchFamily="34" charset="0"/>
              </a:rPr>
              <a:pPr/>
              <a:t>27</a:t>
            </a:fld>
            <a:endParaRPr lang="es-CL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79280" y="132951"/>
            <a:ext cx="2116765" cy="1058383"/>
          </a:xfrm>
          <a:prstGeom prst="rect">
            <a:avLst/>
          </a:prstGeom>
          <a:ln>
            <a:noFill/>
          </a:ln>
        </p:spPr>
      </p:pic>
      <p:sp>
        <p:nvSpPr>
          <p:cNvPr id="5" name="Rectangle 2">
            <a:extLst>
              <a:ext uri="{FF2B5EF4-FFF2-40B4-BE49-F238E27FC236}">
                <a16:creationId xmlns:a16="http://schemas.microsoft.com/office/drawing/2014/main" id="{C74A3278-289A-D14B-BF2C-4E54958B3B22}"/>
              </a:ext>
            </a:extLst>
          </p:cNvPr>
          <p:cNvSpPr txBox="1">
            <a:spLocks noChangeArrowheads="1"/>
          </p:cNvSpPr>
          <p:nvPr/>
        </p:nvSpPr>
        <p:spPr>
          <a:xfrm>
            <a:off x="2339752" y="274638"/>
            <a:ext cx="5787639" cy="7780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altLang="es-CL" sz="2800" b="1" dirty="0">
                <a:solidFill>
                  <a:srgbClr val="0118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Radio Iónico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71E7B0C8-B2E4-FE4D-80CF-100B389148A7}"/>
              </a:ext>
            </a:extLst>
          </p:cNvPr>
          <p:cNvSpPr txBox="1">
            <a:spLocks noChangeArrowheads="1"/>
          </p:cNvSpPr>
          <p:nvPr/>
        </p:nvSpPr>
        <p:spPr>
          <a:xfrm>
            <a:off x="6355921" y="4489588"/>
            <a:ext cx="5400848" cy="21195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s-ES_tradnl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Los</a:t>
            </a:r>
            <a:r>
              <a:rPr lang="es-ES_tradnl" altLang="es-CL" sz="2000" dirty="0">
                <a:solidFill>
                  <a:schemeClr val="accent1">
                    <a:lumMod val="50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  <a:r>
              <a:rPr lang="es-ES_tradnl" altLang="es-CL" sz="2000" b="1" dirty="0">
                <a:solidFill>
                  <a:srgbClr val="FF99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aniones</a:t>
            </a:r>
            <a:r>
              <a:rPr lang="es-ES_tradnl" altLang="es-CL" sz="2000" dirty="0">
                <a:solidFill>
                  <a:schemeClr val="accent1">
                    <a:lumMod val="50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  <a:r>
              <a:rPr lang="es-ES_tradnl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son mayores que </a:t>
            </a:r>
            <a:br>
              <a:rPr lang="es-ES_tradnl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</a:br>
            <a:r>
              <a:rPr lang="es-ES_tradnl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los átomos neutros por la disminución de la  carga nuclear efectiva (mayor apantallamiento o repulsión electrónica).</a:t>
            </a:r>
          </a:p>
        </p:txBody>
      </p:sp>
      <p:pic>
        <p:nvPicPr>
          <p:cNvPr id="7" name="Picture 2" descr="mso5F861">
            <a:extLst>
              <a:ext uri="{FF2B5EF4-FFF2-40B4-BE49-F238E27FC236}">
                <a16:creationId xmlns:a16="http://schemas.microsoft.com/office/drawing/2014/main" id="{69FF8567-FC03-E443-9138-FFDDB1706F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37" t="28606" r="70029" b="62418"/>
          <a:stretch>
            <a:fillRect/>
          </a:stretch>
        </p:blipFill>
        <p:spPr bwMode="auto">
          <a:xfrm>
            <a:off x="1147676" y="2537525"/>
            <a:ext cx="3698875" cy="1923822"/>
          </a:xfrm>
          <a:prstGeom prst="rect">
            <a:avLst/>
          </a:prstGeom>
          <a:noFill/>
          <a:ln w="381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3" descr="mso5F861">
            <a:extLst>
              <a:ext uri="{FF2B5EF4-FFF2-40B4-BE49-F238E27FC236}">
                <a16:creationId xmlns:a16="http://schemas.microsoft.com/office/drawing/2014/main" id="{31068EE7-5E94-B94F-882E-44EFEF3871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37" t="38542" r="70029" b="52754"/>
          <a:stretch>
            <a:fillRect/>
          </a:stretch>
        </p:blipFill>
        <p:spPr bwMode="auto">
          <a:xfrm>
            <a:off x="6994584" y="2396847"/>
            <a:ext cx="3814828" cy="1923822"/>
          </a:xfrm>
          <a:prstGeom prst="rect">
            <a:avLst/>
          </a:prstGeom>
          <a:noFill/>
          <a:ln w="381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1 Rectángulo">
            <a:extLst>
              <a:ext uri="{FF2B5EF4-FFF2-40B4-BE49-F238E27FC236}">
                <a16:creationId xmlns:a16="http://schemas.microsoft.com/office/drawing/2014/main" id="{49560054-4BEE-704E-8CFD-BBC15C0B1EB0}"/>
              </a:ext>
            </a:extLst>
          </p:cNvPr>
          <p:cNvSpPr/>
          <p:nvPr/>
        </p:nvSpPr>
        <p:spPr>
          <a:xfrm>
            <a:off x="307973" y="1237549"/>
            <a:ext cx="11448795" cy="9771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50000"/>
              </a:lnSpc>
            </a:pPr>
            <a:r>
              <a:rPr lang="es-ES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Es el radio que tiene un átomo que ha perdido o ganado electrones, adquiriendo la estructura electrónica del gas noble más cercano.</a:t>
            </a: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5BFAEC6A-BCC6-244F-A314-CFAED7A58683}"/>
              </a:ext>
            </a:extLst>
          </p:cNvPr>
          <p:cNvSpPr txBox="1">
            <a:spLocks noChangeArrowheads="1"/>
          </p:cNvSpPr>
          <p:nvPr/>
        </p:nvSpPr>
        <p:spPr>
          <a:xfrm>
            <a:off x="296689" y="4592945"/>
            <a:ext cx="5400848" cy="20162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s-ES_tradnl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Los</a:t>
            </a:r>
            <a:r>
              <a:rPr lang="es-ES_tradnl" altLang="es-CL" sz="2000" dirty="0">
                <a:solidFill>
                  <a:schemeClr val="accent1">
                    <a:lumMod val="50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  <a:r>
              <a:rPr lang="es-ES_tradnl" altLang="es-CL" sz="2000" b="1" dirty="0">
                <a:solidFill>
                  <a:srgbClr val="FF99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cationes</a:t>
            </a:r>
            <a:r>
              <a:rPr lang="es-ES_tradnl" altLang="es-CL" sz="2000" dirty="0">
                <a:solidFill>
                  <a:schemeClr val="accent1">
                    <a:lumMod val="50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  <a:r>
              <a:rPr lang="es-ES_tradnl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son menores que </a:t>
            </a:r>
            <a:br>
              <a:rPr lang="es-ES_tradnl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</a:br>
            <a:r>
              <a:rPr lang="es-ES_tradnl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los átomos neutros por la mayor</a:t>
            </a:r>
            <a:br>
              <a:rPr lang="es-ES_tradnl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</a:br>
            <a:r>
              <a:rPr lang="es-ES_tradnl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carga nuclear efectiva (menor</a:t>
            </a:r>
            <a:br>
              <a:rPr lang="es-ES_tradnl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</a:br>
            <a:r>
              <a:rPr lang="es-ES_tradnl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apantallamiento o repulsión de e</a:t>
            </a:r>
            <a:r>
              <a:rPr lang="es-ES_tradnl" altLang="es-CL" sz="2000" baseline="30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  <a:sym typeface="Symbol" pitchFamily="18" charset="2"/>
              </a:rPr>
              <a:t></a:t>
            </a:r>
            <a:r>
              <a:rPr lang="es-ES_tradnl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17232942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300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>
          <a:ln>
            <a:noFill/>
          </a:ln>
        </p:spPr>
        <p:txBody>
          <a:bodyPr/>
          <a:lstStyle/>
          <a:p>
            <a:fld id="{00000000-1234-1234-1234-123412341234}" type="slidenum">
              <a:rPr lang="es-CL" smtClean="0">
                <a:latin typeface="Lucida Sans Unicode" panose="020B0602030504020204" pitchFamily="34" charset="0"/>
                <a:cs typeface="Lucida Sans Unicode" panose="020B0602030504020204" pitchFamily="34" charset="0"/>
              </a:rPr>
              <a:pPr/>
              <a:t>28</a:t>
            </a:fld>
            <a:endParaRPr lang="es-CL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79280" y="132951"/>
            <a:ext cx="2116765" cy="1058383"/>
          </a:xfrm>
          <a:prstGeom prst="rect">
            <a:avLst/>
          </a:prstGeom>
          <a:ln>
            <a:noFill/>
          </a:ln>
        </p:spPr>
      </p:pic>
      <p:sp>
        <p:nvSpPr>
          <p:cNvPr id="6" name="18 Rectángulo">
            <a:extLst>
              <a:ext uri="{FF2B5EF4-FFF2-40B4-BE49-F238E27FC236}">
                <a16:creationId xmlns:a16="http://schemas.microsoft.com/office/drawing/2014/main" id="{ECFEB2A1-F9AD-834B-9CC3-5E112B2B962B}"/>
              </a:ext>
            </a:extLst>
          </p:cNvPr>
          <p:cNvSpPr/>
          <p:nvPr/>
        </p:nvSpPr>
        <p:spPr>
          <a:xfrm>
            <a:off x="267982" y="523593"/>
            <a:ext cx="9028418" cy="977191"/>
          </a:xfrm>
          <a:prstGeom prst="rect">
            <a:avLst/>
          </a:prstGeom>
          <a:noFill/>
          <a:ln w="28575">
            <a:noFill/>
          </a:ln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Es la mitad de la distancia entre los centros de dos átomos vecinos (anión y catión).</a:t>
            </a:r>
          </a:p>
        </p:txBody>
      </p:sp>
      <p:sp>
        <p:nvSpPr>
          <p:cNvPr id="7" name="19 Rectángulo">
            <a:extLst>
              <a:ext uri="{FF2B5EF4-FFF2-40B4-BE49-F238E27FC236}">
                <a16:creationId xmlns:a16="http://schemas.microsoft.com/office/drawing/2014/main" id="{39DB9B0E-9DCA-924E-A7BB-8703E64F1327}"/>
              </a:ext>
            </a:extLst>
          </p:cNvPr>
          <p:cNvSpPr/>
          <p:nvPr/>
        </p:nvSpPr>
        <p:spPr>
          <a:xfrm>
            <a:off x="5292469" y="1843092"/>
            <a:ext cx="6464300" cy="2362185"/>
          </a:xfrm>
          <a:prstGeom prst="rect">
            <a:avLst/>
          </a:prstGeom>
          <a:noFill/>
          <a:ln>
            <a:noFill/>
          </a:ln>
        </p:spPr>
        <p:txBody>
          <a:bodyPr wrap="square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 El tamaño de un ion depende de: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Su carga nuclear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Número de electrones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Orbitales en los que residen los electrones de la capa exterior</a:t>
            </a:r>
          </a:p>
        </p:txBody>
      </p:sp>
      <p:pic>
        <p:nvPicPr>
          <p:cNvPr id="8" name="Picture 4" descr="Radio metálico, radio covalente y radio iónico.">
            <a:extLst>
              <a:ext uri="{FF2B5EF4-FFF2-40B4-BE49-F238E27FC236}">
                <a16:creationId xmlns:a16="http://schemas.microsoft.com/office/drawing/2014/main" id="{8907DFB0-3DD1-E145-9BEC-40C5A63608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l="67768" b="14248"/>
          <a:stretch>
            <a:fillRect/>
          </a:stretch>
        </p:blipFill>
        <p:spPr bwMode="auto">
          <a:xfrm>
            <a:off x="267982" y="1934022"/>
            <a:ext cx="4666828" cy="3759389"/>
          </a:xfrm>
          <a:prstGeom prst="rect">
            <a:avLst/>
          </a:prstGeom>
          <a:noFill/>
          <a:ln w="38100">
            <a:noFill/>
          </a:ln>
        </p:spPr>
      </p:pic>
      <p:sp>
        <p:nvSpPr>
          <p:cNvPr id="9" name="24 Rectángulo">
            <a:extLst>
              <a:ext uri="{FF2B5EF4-FFF2-40B4-BE49-F238E27FC236}">
                <a16:creationId xmlns:a16="http://schemas.microsoft.com/office/drawing/2014/main" id="{E8AF49E1-7633-EA4C-897B-757630F1113E}"/>
              </a:ext>
            </a:extLst>
          </p:cNvPr>
          <p:cNvSpPr/>
          <p:nvPr/>
        </p:nvSpPr>
        <p:spPr>
          <a:xfrm>
            <a:off x="5292469" y="4678120"/>
            <a:ext cx="6464300" cy="977191"/>
          </a:xfrm>
          <a:prstGeom prst="rect">
            <a:avLst/>
          </a:prstGeom>
          <a:noFill/>
          <a:ln>
            <a:noFill/>
          </a:ln>
        </p:spPr>
        <p:txBody>
          <a:bodyPr wrap="square" anchor="ctr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Los cationes son menores que los respectivos átomos neutros y los aniones son mayores</a:t>
            </a:r>
          </a:p>
        </p:txBody>
      </p:sp>
    </p:spTree>
    <p:extLst>
      <p:ext uri="{BB962C8B-B14F-4D97-AF65-F5344CB8AC3E}">
        <p14:creationId xmlns:p14="http://schemas.microsoft.com/office/powerpoint/2010/main" val="3811760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>
            <a:extLst>
              <a:ext uri="{FF2B5EF4-FFF2-40B4-BE49-F238E27FC236}">
                <a16:creationId xmlns:a16="http://schemas.microsoft.com/office/drawing/2014/main" id="{BC294C8E-0185-A638-4BCA-75F8C71E26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40014" y="476251"/>
            <a:ext cx="6840537" cy="230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s-ES" altLang="es-CL" sz="2400" u="sng">
                <a:latin typeface="Comic Sans MS" panose="030F0702030302020204" pitchFamily="66" charset="0"/>
              </a:rPr>
              <a:t>RADIO IONICO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s-ES_tradnl" altLang="es-CL" sz="2400">
              <a:latin typeface="Comic Sans MS" panose="030F0702030302020204" pitchFamily="66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s-ES" altLang="es-CL" sz="2400">
              <a:latin typeface="Comic Sans MS" panose="030F0702030302020204" pitchFamily="66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s-ES" altLang="es-CL" sz="2400">
                <a:latin typeface="Comic Sans MS" panose="030F0702030302020204" pitchFamily="66" charset="0"/>
              </a:rPr>
              <a:t>• Ion: átomo cargado eléctricamente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s-ES" altLang="es-CL" sz="2400">
                <a:latin typeface="Comic Sans MS" panose="030F0702030302020204" pitchFamily="66" charset="0"/>
              </a:rPr>
              <a:t>• Catión: átomo cargado eléctricamente +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s-ES" altLang="es-CL" sz="2400">
                <a:latin typeface="Comic Sans MS" panose="030F0702030302020204" pitchFamily="66" charset="0"/>
              </a:rPr>
              <a:t>• Anión : átomo cargado eléctricamente –</a:t>
            </a:r>
          </a:p>
        </p:txBody>
      </p:sp>
      <p:sp>
        <p:nvSpPr>
          <p:cNvPr id="29699" name="Text Box 3">
            <a:extLst>
              <a:ext uri="{FF2B5EF4-FFF2-40B4-BE49-F238E27FC236}">
                <a16:creationId xmlns:a16="http://schemas.microsoft.com/office/drawing/2014/main" id="{855568DB-4926-7C9A-BFE6-325CBDE899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8214" y="3429000"/>
            <a:ext cx="7775575" cy="29670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 typeface="Wingdings" panose="05000000000000000000" pitchFamily="2" charset="2"/>
              <a:buChar char="ü"/>
            </a:pPr>
            <a:r>
              <a:rPr lang="es-ES_tradnl" altLang="es-CL" sz="2000">
                <a:latin typeface="Comic Sans MS" panose="030F0702030302020204" pitchFamily="66" charset="0"/>
              </a:rPr>
              <a:t>Mientras mas + es un cation su radio es menor, dado que la carga del nucleo supera a la carga de los electrones, lo que aumenta la atraccion del nucleo por los e</a:t>
            </a:r>
          </a:p>
          <a:p>
            <a:pPr eaLnBrk="1" hangingPunct="1">
              <a:spcBef>
                <a:spcPct val="50000"/>
              </a:spcBef>
              <a:buClrTx/>
              <a:buSzTx/>
              <a:buFont typeface="Wingdings" panose="05000000000000000000" pitchFamily="2" charset="2"/>
              <a:buChar char="ü"/>
            </a:pPr>
            <a:r>
              <a:rPr lang="es-ES_tradnl" altLang="es-CL" sz="2000">
                <a:latin typeface="Comic Sans MS" panose="030F0702030302020204" pitchFamily="66" charset="0"/>
              </a:rPr>
              <a:t>Por el contrario mas – sea un ion su tamaño va hacer mayor con respecto del atomo neutro.</a:t>
            </a:r>
          </a:p>
          <a:p>
            <a:pPr eaLnBrk="1" hangingPunct="1">
              <a:spcBef>
                <a:spcPct val="50000"/>
              </a:spcBef>
              <a:buClrTx/>
              <a:buSzTx/>
              <a:buFont typeface="Wingdings" panose="05000000000000000000" pitchFamily="2" charset="2"/>
              <a:buNone/>
            </a:pPr>
            <a:endParaRPr lang="es-ES_tradnl" altLang="es-CL" sz="2000">
              <a:latin typeface="Comic Sans MS" panose="030F0702030302020204" pitchFamily="66" charset="0"/>
            </a:endParaRPr>
          </a:p>
          <a:p>
            <a:pPr algn="ctr" eaLnBrk="1" hangingPunct="1">
              <a:spcBef>
                <a:spcPct val="50000"/>
              </a:spcBef>
              <a:buClrTx/>
              <a:buSzTx/>
              <a:buFont typeface="Wingdings" panose="05000000000000000000" pitchFamily="2" charset="2"/>
              <a:buNone/>
            </a:pPr>
            <a:r>
              <a:rPr lang="es-ES_tradnl" altLang="es-CL" sz="2000">
                <a:latin typeface="Comic Sans MS" panose="030F0702030302020204" pitchFamily="66" charset="0"/>
              </a:rPr>
              <a:t>r(+)  </a:t>
            </a:r>
            <a:r>
              <a:rPr lang="es-ES_tradnl" altLang="es-CL">
                <a:latin typeface="Comic Sans MS" panose="030F0702030302020204" pitchFamily="66" charset="0"/>
              </a:rPr>
              <a:t> &lt;</a:t>
            </a:r>
            <a:r>
              <a:rPr lang="es-ES_tradnl" altLang="es-CL" sz="2000">
                <a:latin typeface="Comic Sans MS" panose="030F0702030302020204" pitchFamily="66" charset="0"/>
              </a:rPr>
              <a:t>   r(at) </a:t>
            </a:r>
            <a:r>
              <a:rPr lang="es-ES_tradnl" altLang="es-CL">
                <a:latin typeface="Comic Sans MS" panose="030F0702030302020204" pitchFamily="66" charset="0"/>
              </a:rPr>
              <a:t>&lt;</a:t>
            </a:r>
            <a:r>
              <a:rPr lang="es-ES_tradnl" altLang="es-CL" sz="2000">
                <a:latin typeface="Comic Sans MS" panose="030F0702030302020204" pitchFamily="66" charset="0"/>
              </a:rPr>
              <a:t>  r (-)</a:t>
            </a:r>
            <a:endParaRPr lang="es-ES" altLang="es-CL" sz="2000">
              <a:latin typeface="Comic Sans MS" panose="030F0702030302020204" pitchFamily="66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 descr="cha56011_0726">
            <a:extLst>
              <a:ext uri="{FF2B5EF4-FFF2-40B4-BE49-F238E27FC236}">
                <a16:creationId xmlns:a16="http://schemas.microsoft.com/office/drawing/2014/main" id="{D7F8D7F2-0133-7430-EC5C-2669D8350D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868363"/>
            <a:ext cx="9144000" cy="5118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71" name="Text Box 3">
            <a:extLst>
              <a:ext uri="{FF2B5EF4-FFF2-40B4-BE49-F238E27FC236}">
                <a16:creationId xmlns:a16="http://schemas.microsoft.com/office/drawing/2014/main" id="{3BB81417-74E0-3D78-E7F6-E80B58B097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06650" y="90488"/>
            <a:ext cx="7373938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s-ES" altLang="es-CL" sz="2800">
                <a:solidFill>
                  <a:schemeClr val="bg1"/>
                </a:solidFill>
                <a:cs typeface="Arial" panose="020B0604020202020204" pitchFamily="34" charset="0"/>
              </a:rPr>
              <a:t>Subnivel </a:t>
            </a:r>
            <a:r>
              <a:rPr lang="es-MX" altLang="es-CL" sz="2800">
                <a:solidFill>
                  <a:schemeClr val="bg1"/>
                </a:solidFill>
                <a:cs typeface="Arial" panose="020B0604020202020204" pitchFamily="34" charset="0"/>
              </a:rPr>
              <a:t>externo</a:t>
            </a:r>
            <a:r>
              <a:rPr lang="es-ES" altLang="es-CL" sz="2800">
                <a:solidFill>
                  <a:schemeClr val="bg1"/>
                </a:solidFill>
                <a:cs typeface="Arial" panose="020B0604020202020204" pitchFamily="34" charset="0"/>
              </a:rPr>
              <a:t> que </a:t>
            </a:r>
            <a:r>
              <a:rPr lang="es-MX" altLang="es-CL" sz="2800">
                <a:solidFill>
                  <a:schemeClr val="bg1"/>
                </a:solidFill>
                <a:cs typeface="Arial" panose="020B0604020202020204" pitchFamily="34" charset="0"/>
              </a:rPr>
              <a:t>se</a:t>
            </a:r>
            <a:r>
              <a:rPr lang="es-ES" altLang="es-CL" sz="2800">
                <a:solidFill>
                  <a:schemeClr val="bg1"/>
                </a:solidFill>
                <a:cs typeface="Arial" panose="020B0604020202020204" pitchFamily="34" charset="0"/>
              </a:rPr>
              <a:t> llen</a:t>
            </a:r>
            <a:r>
              <a:rPr lang="es-MX" altLang="es-CL" sz="2800">
                <a:solidFill>
                  <a:schemeClr val="bg1"/>
                </a:solidFill>
                <a:cs typeface="Arial" panose="020B0604020202020204" pitchFamily="34" charset="0"/>
              </a:rPr>
              <a:t>a</a:t>
            </a:r>
            <a:r>
              <a:rPr lang="es-ES" altLang="es-CL" sz="2800">
                <a:solidFill>
                  <a:schemeClr val="bg1"/>
                </a:solidFill>
                <a:cs typeface="Arial" panose="020B0604020202020204" pitchFamily="34" charset="0"/>
              </a:rPr>
              <a:t> con electrones 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300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>
          <a:ln>
            <a:noFill/>
          </a:ln>
        </p:spPr>
        <p:txBody>
          <a:bodyPr/>
          <a:lstStyle/>
          <a:p>
            <a:fld id="{00000000-1234-1234-1234-123412341234}" type="slidenum">
              <a:rPr lang="es-CL" smtClean="0">
                <a:latin typeface="Lucida Sans Unicode" panose="020B0602030504020204" pitchFamily="34" charset="0"/>
                <a:cs typeface="Lucida Sans Unicode" panose="020B0602030504020204" pitchFamily="34" charset="0"/>
              </a:rPr>
              <a:pPr/>
              <a:t>30</a:t>
            </a:fld>
            <a:endParaRPr lang="es-CL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79280" y="132951"/>
            <a:ext cx="2116765" cy="1058383"/>
          </a:xfrm>
          <a:prstGeom prst="rect">
            <a:avLst/>
          </a:prstGeom>
          <a:ln>
            <a:noFill/>
          </a:ln>
        </p:spPr>
      </p:pic>
      <p:pic>
        <p:nvPicPr>
          <p:cNvPr id="32" name="Picture 2">
            <a:extLst>
              <a:ext uri="{FF2B5EF4-FFF2-40B4-BE49-F238E27FC236}">
                <a16:creationId xmlns:a16="http://schemas.microsoft.com/office/drawing/2014/main" id="{80422C9A-65BA-D848-906D-134112D083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55" b="34696"/>
          <a:stretch/>
        </p:blipFill>
        <p:spPr bwMode="auto">
          <a:xfrm>
            <a:off x="525308" y="3661417"/>
            <a:ext cx="9266392" cy="30310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Rectangle 3">
            <a:extLst>
              <a:ext uri="{FF2B5EF4-FFF2-40B4-BE49-F238E27FC236}">
                <a16:creationId xmlns:a16="http://schemas.microsoft.com/office/drawing/2014/main" id="{2A8A8D25-7398-354C-BD09-CC42DB247AF3}"/>
              </a:ext>
            </a:extLst>
          </p:cNvPr>
          <p:cNvSpPr txBox="1">
            <a:spLocks noChangeArrowheads="1"/>
          </p:cNvSpPr>
          <p:nvPr/>
        </p:nvSpPr>
        <p:spPr>
          <a:xfrm>
            <a:off x="154684" y="662142"/>
            <a:ext cx="9141715" cy="15738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s-ES_tradnl" altLang="es-CL" sz="2000" b="1" dirty="0">
                <a:solidFill>
                  <a:srgbClr val="FF99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Mientras mas POSITIVO es un catión su radio es menor,</a:t>
            </a:r>
            <a:r>
              <a:rPr lang="es-ES_tradnl" altLang="es-CL" sz="2000" dirty="0">
                <a:solidFill>
                  <a:schemeClr val="accent1">
                    <a:lumMod val="50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  <a:r>
              <a:rPr lang="es-ES_tradnl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dado que la carga del núcleo supera a la carga de los electrones, lo que aumenta la atracción del núcleo por los e-.</a:t>
            </a:r>
          </a:p>
        </p:txBody>
      </p:sp>
      <p:sp>
        <p:nvSpPr>
          <p:cNvPr id="34" name="Rectangle 3">
            <a:extLst>
              <a:ext uri="{FF2B5EF4-FFF2-40B4-BE49-F238E27FC236}">
                <a16:creationId xmlns:a16="http://schemas.microsoft.com/office/drawing/2014/main" id="{9ABBFE0B-579D-A046-BB9D-1A6FB5170955}"/>
              </a:ext>
            </a:extLst>
          </p:cNvPr>
          <p:cNvSpPr txBox="1">
            <a:spLocks noChangeArrowheads="1"/>
          </p:cNvSpPr>
          <p:nvPr/>
        </p:nvSpPr>
        <p:spPr>
          <a:xfrm>
            <a:off x="154685" y="2419520"/>
            <a:ext cx="9141714" cy="10583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s-ES_tradnl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Por el contrario </a:t>
            </a:r>
            <a:r>
              <a:rPr lang="es-ES_tradnl" altLang="es-CL" sz="2000" b="1" dirty="0">
                <a:solidFill>
                  <a:srgbClr val="FF93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mas NEGATIVO sea un ion su tamaño va hacer mayor </a:t>
            </a:r>
            <a:r>
              <a:rPr lang="es-ES_tradnl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con respecto del átomo neutro.</a:t>
            </a:r>
          </a:p>
        </p:txBody>
      </p:sp>
    </p:spTree>
    <p:extLst>
      <p:ext uri="{BB962C8B-B14F-4D97-AF65-F5344CB8AC3E}">
        <p14:creationId xmlns:p14="http://schemas.microsoft.com/office/powerpoint/2010/main" val="2548011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1893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>
          <a:xfrm>
            <a:off x="11390968" y="6333135"/>
            <a:ext cx="897909" cy="524800"/>
          </a:xfrm>
        </p:spPr>
        <p:txBody>
          <a:bodyPr/>
          <a:lstStyle/>
          <a:p>
            <a:fld id="{00000000-1234-1234-1234-123412341234}" type="slidenum">
              <a:rPr lang="es-CL" smtClean="0">
                <a:solidFill>
                  <a:schemeClr val="bg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pPr/>
              <a:t>31</a:t>
            </a:fld>
            <a:endParaRPr lang="es-CL" dirty="0">
              <a:solidFill>
                <a:schemeClr val="bg1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94046" y="155610"/>
            <a:ext cx="2597954" cy="1058383"/>
          </a:xfrm>
          <a:prstGeom prst="rect">
            <a:avLst/>
          </a:prstGeom>
        </p:spPr>
      </p:pic>
      <p:sp>
        <p:nvSpPr>
          <p:cNvPr id="19" name="CuadroTexto 1">
            <a:extLst>
              <a:ext uri="{FF2B5EF4-FFF2-40B4-BE49-F238E27FC236}">
                <a16:creationId xmlns:a16="http://schemas.microsoft.com/office/drawing/2014/main" id="{ADE6CF4C-E226-F144-B703-364E9B9BCB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3638" y="245730"/>
            <a:ext cx="9123562" cy="32855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s-CL" altLang="es-CL" sz="2000" b="1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2. </a:t>
            </a:r>
            <a:r>
              <a:rPr lang="es-CL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De las siguientes secuencias de iones, razone cual corresponde a la ordenación en función de los radios iónicos: </a:t>
            </a:r>
            <a:endParaRPr lang="es-CL" altLang="es-CL" sz="2000" b="1" dirty="0">
              <a:solidFill>
                <a:schemeClr val="accent5">
                  <a:lumMod val="75000"/>
                </a:schemeClr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  <a:p>
            <a:pPr algn="just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s-CL" altLang="es-CL" sz="2000" b="1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a)  </a:t>
            </a:r>
            <a:r>
              <a:rPr lang="es-CL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Be</a:t>
            </a:r>
            <a:r>
              <a:rPr lang="es-CL" altLang="es-CL" sz="2000" baseline="30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2+ </a:t>
            </a:r>
            <a:r>
              <a:rPr lang="es-CL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&lt; Li</a:t>
            </a:r>
            <a:r>
              <a:rPr lang="es-CL" altLang="es-CL" sz="2000" baseline="30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+</a:t>
            </a:r>
            <a:r>
              <a:rPr lang="es-CL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 &lt; F</a:t>
            </a:r>
            <a:r>
              <a:rPr lang="es-CL" altLang="es-CL" sz="2000" baseline="30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-</a:t>
            </a:r>
            <a:r>
              <a:rPr lang="es-CL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&lt; N</a:t>
            </a:r>
            <a:r>
              <a:rPr lang="es-CL" altLang="es-CL" sz="2000" baseline="30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3-</a:t>
            </a:r>
            <a:endParaRPr lang="es-CL" altLang="es-CL" sz="2000" dirty="0">
              <a:solidFill>
                <a:schemeClr val="accent5">
                  <a:lumMod val="75000"/>
                </a:schemeClr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  <a:p>
            <a:pPr algn="just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s-CL" altLang="es-CL" sz="2000" b="1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b) </a:t>
            </a:r>
            <a:r>
              <a:rPr lang="es-CL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Li</a:t>
            </a:r>
            <a:r>
              <a:rPr lang="es-CL" altLang="es-CL" sz="2000" baseline="30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+</a:t>
            </a:r>
            <a:r>
              <a:rPr lang="es-CL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&lt; Be</a:t>
            </a:r>
            <a:r>
              <a:rPr lang="es-CL" altLang="es-CL" sz="2000" baseline="30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2+   </a:t>
            </a:r>
            <a:r>
              <a:rPr lang="es-CL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&lt; N</a:t>
            </a:r>
            <a:r>
              <a:rPr lang="es-CL" altLang="es-CL" sz="2000" baseline="30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3-</a:t>
            </a:r>
            <a:r>
              <a:rPr lang="es-CL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&lt; F</a:t>
            </a:r>
            <a:r>
              <a:rPr lang="es-CL" altLang="es-CL" sz="2000" baseline="30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-</a:t>
            </a:r>
          </a:p>
          <a:p>
            <a:pPr algn="just">
              <a:lnSpc>
                <a:spcPct val="150000"/>
              </a:lnSpc>
              <a:spcBef>
                <a:spcPct val="0"/>
              </a:spcBef>
              <a:buFontTx/>
              <a:buNone/>
            </a:pPr>
            <a:endParaRPr lang="es-CL" altLang="es-CL" sz="2000" b="1" dirty="0">
              <a:solidFill>
                <a:schemeClr val="accent5">
                  <a:lumMod val="75000"/>
                </a:schemeClr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  <a:p>
            <a:pPr algn="just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s-CL" altLang="es-CL" sz="2000" b="1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3. </a:t>
            </a:r>
            <a:r>
              <a:rPr lang="es-CL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Ordene de mayor a menor los radios de los elementos del ejercicio anterior.</a:t>
            </a:r>
            <a:endParaRPr lang="es-CL" altLang="es-CL" sz="2000" b="1" dirty="0">
              <a:solidFill>
                <a:schemeClr val="accent5">
                  <a:lumMod val="75000"/>
                </a:schemeClr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38" name="AutoShape 2" descr="Resultado de imagen para EXPERIMENTO DE MILLIKAN">
            <a:extLst>
              <a:ext uri="{FF2B5EF4-FFF2-40B4-BE49-F238E27FC236}">
                <a16:creationId xmlns:a16="http://schemas.microsoft.com/office/drawing/2014/main" id="{4B996BCE-CF00-7144-A295-F126085DEBD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L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E00DFE01-652C-CF4F-9BBE-1C3718E6A0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4800" y="3326755"/>
            <a:ext cx="4209956" cy="3285515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7796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1893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>
          <a:xfrm>
            <a:off x="11390968" y="6333135"/>
            <a:ext cx="897909" cy="524800"/>
          </a:xfrm>
        </p:spPr>
        <p:txBody>
          <a:bodyPr/>
          <a:lstStyle/>
          <a:p>
            <a:fld id="{00000000-1234-1234-1234-123412341234}" type="slidenum">
              <a:rPr lang="es-CL" smtClean="0">
                <a:solidFill>
                  <a:schemeClr val="bg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pPr/>
              <a:t>32</a:t>
            </a:fld>
            <a:endParaRPr lang="es-CL" dirty="0">
              <a:solidFill>
                <a:schemeClr val="bg1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94046" y="155610"/>
            <a:ext cx="2597954" cy="1058383"/>
          </a:xfrm>
          <a:prstGeom prst="rect">
            <a:avLst/>
          </a:prstGeom>
        </p:spPr>
      </p:pic>
      <p:sp>
        <p:nvSpPr>
          <p:cNvPr id="19" name="CuadroTexto 1">
            <a:extLst>
              <a:ext uri="{FF2B5EF4-FFF2-40B4-BE49-F238E27FC236}">
                <a16:creationId xmlns:a16="http://schemas.microsoft.com/office/drawing/2014/main" id="{ADE6CF4C-E226-F144-B703-364E9B9BCB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5538" y="624511"/>
            <a:ext cx="8991799" cy="52245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s-CL" altLang="es-CL" sz="2000" b="1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1. </a:t>
            </a:r>
            <a:r>
              <a:rPr lang="es-CL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La secuencia (A) es la correcta ya que a igualdad de electrones el Be</a:t>
            </a:r>
            <a:r>
              <a:rPr lang="es-CL" altLang="es-CL" sz="2000" baseline="30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2+ </a:t>
            </a:r>
            <a:r>
              <a:rPr lang="es-CL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tiene una mayor carga nuclear y por tanto una mayor Z* que el Li</a:t>
            </a:r>
            <a:r>
              <a:rPr lang="es-CL" altLang="es-CL" sz="2000" baseline="30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+</a:t>
            </a:r>
            <a:r>
              <a:rPr lang="es-CL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.</a:t>
            </a:r>
            <a:endParaRPr lang="es-CL" altLang="es-CL" sz="2400" b="1" dirty="0">
              <a:solidFill>
                <a:schemeClr val="accent5">
                  <a:lumMod val="75000"/>
                </a:schemeClr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  <a:p>
            <a:pPr algn="just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s-CL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Igualmente, el N</a:t>
            </a:r>
            <a:r>
              <a:rPr lang="es-CL" altLang="es-CL" sz="2000" baseline="30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3– </a:t>
            </a:r>
            <a:r>
              <a:rPr lang="es-CL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tiene el mismo nº de electrones que el F</a:t>
            </a:r>
            <a:r>
              <a:rPr lang="es-CL" altLang="es-CL" sz="2000" baseline="30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–</a:t>
            </a:r>
            <a:r>
              <a:rPr lang="es-CL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pero es mayor por tener una menor Z* (menor carga nuclear y mismo efecto pantalla por tener los mismos electrones).</a:t>
            </a:r>
          </a:p>
          <a:p>
            <a:pPr algn="just">
              <a:lnSpc>
                <a:spcPct val="150000"/>
              </a:lnSpc>
              <a:spcBef>
                <a:spcPct val="0"/>
              </a:spcBef>
              <a:buFontTx/>
              <a:buNone/>
            </a:pPr>
            <a:endParaRPr lang="es-CL" altLang="es-CL" sz="2000" dirty="0">
              <a:solidFill>
                <a:schemeClr val="accent5">
                  <a:lumMod val="75000"/>
                </a:schemeClr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  <a:p>
            <a:pPr algn="just">
              <a:lnSpc>
                <a:spcPct val="150000"/>
              </a:lnSpc>
              <a:spcBef>
                <a:spcPct val="0"/>
              </a:spcBef>
              <a:buFontTx/>
              <a:buNone/>
            </a:pPr>
            <a:endParaRPr lang="es-CL" altLang="es-CL" sz="2000" dirty="0">
              <a:solidFill>
                <a:schemeClr val="accent5">
                  <a:lumMod val="75000"/>
                </a:schemeClr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  <a:p>
            <a:pPr algn="just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s-CL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2. </a:t>
            </a:r>
            <a:r>
              <a:rPr lang="es-ES_tradnl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Li &gt; Be &gt; N &gt; F. En el mismo periodo, el radio atómico disminuye hacia la derecha al haber una mayor Z</a:t>
            </a:r>
            <a:r>
              <a:rPr lang="es-ES_tradnl" altLang="es-CL" sz="2000" baseline="30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* </a:t>
            </a:r>
            <a:r>
              <a:rPr lang="es-ES_tradnl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por aumentar más Z que el efecto de apantallamiento.</a:t>
            </a:r>
            <a:endParaRPr lang="es-CL" altLang="es-CL" sz="2000" dirty="0">
              <a:solidFill>
                <a:schemeClr val="accent5">
                  <a:lumMod val="75000"/>
                </a:schemeClr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38" name="AutoShape 2" descr="Resultado de imagen para EXPERIMENTO DE MILLIKAN">
            <a:extLst>
              <a:ext uri="{FF2B5EF4-FFF2-40B4-BE49-F238E27FC236}">
                <a16:creationId xmlns:a16="http://schemas.microsoft.com/office/drawing/2014/main" id="{4B996BCE-CF00-7144-A295-F126085DEBD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8E49233A-5809-B741-90E2-22FCC64392A9}"/>
              </a:ext>
            </a:extLst>
          </p:cNvPr>
          <p:cNvSpPr txBox="1"/>
          <p:nvPr/>
        </p:nvSpPr>
        <p:spPr>
          <a:xfrm>
            <a:off x="2273643" y="207593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_tradnl" dirty="0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60212542-684F-5D42-B485-669CD9B2CD3F}"/>
              </a:ext>
            </a:extLst>
          </p:cNvPr>
          <p:cNvSpPr/>
          <p:nvPr/>
        </p:nvSpPr>
        <p:spPr>
          <a:xfrm>
            <a:off x="1224479" y="132291"/>
            <a:ext cx="1665841" cy="5155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s-CL" altLang="es-CL" sz="2000" b="1" dirty="0">
                <a:solidFill>
                  <a:srgbClr val="FF2F92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Respuestas </a:t>
            </a:r>
          </a:p>
        </p:txBody>
      </p:sp>
    </p:spTree>
    <p:extLst>
      <p:ext uri="{BB962C8B-B14F-4D97-AF65-F5344CB8AC3E}">
        <p14:creationId xmlns:p14="http://schemas.microsoft.com/office/powerpoint/2010/main" val="41040676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8" name="Rectangle 2">
            <a:extLst>
              <a:ext uri="{FF2B5EF4-FFF2-40B4-BE49-F238E27FC236}">
                <a16:creationId xmlns:a16="http://schemas.microsoft.com/office/drawing/2014/main" id="{425AC3FE-BCB1-0120-3E8A-ECFB10D8E2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66989" y="765175"/>
            <a:ext cx="6842125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1" hangingPunct="1">
              <a:defRPr/>
            </a:pPr>
            <a:r>
              <a:rPr lang="es-E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itchFamily="18" charset="0"/>
              </a:rPr>
              <a:t>Energía de Ionización</a:t>
            </a:r>
          </a:p>
          <a:p>
            <a:pPr eaLnBrk="1" hangingPunct="1">
              <a:defRPr/>
            </a:pPr>
            <a:endParaRPr lang="es-ES" sz="2800" dirty="0">
              <a:effectLst>
                <a:outerShdw blurRad="38100" dist="38100" dir="2700000" algn="tl">
                  <a:srgbClr val="000000"/>
                </a:outerShdw>
              </a:effectLst>
              <a:cs typeface="Times New Roman" pitchFamily="18" charset="0"/>
            </a:endParaRPr>
          </a:p>
          <a:p>
            <a:pPr algn="ctr" eaLnBrk="1" hangingPunct="1">
              <a:defRPr/>
            </a:pPr>
            <a:r>
              <a:rPr lang="es-E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itchFamily="18" charset="0"/>
              </a:rPr>
              <a:t>Es la energía mínima necesaria para quitar un electrón de un átomo es estado gaseoso, en su estado fundamental</a:t>
            </a:r>
            <a:r>
              <a:rPr lang="es-E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itchFamily="18" charset="0"/>
              </a:rPr>
              <a:t>:</a:t>
            </a:r>
          </a:p>
          <a:p>
            <a:pPr algn="ctr" eaLnBrk="1" hangingPunct="1">
              <a:defRPr/>
            </a:pPr>
            <a:endParaRPr lang="es-ES_tradnl" sz="2800" dirty="0">
              <a:effectLst>
                <a:outerShdw blurRad="38100" dist="38100" dir="2700000" algn="tl">
                  <a:srgbClr val="000000"/>
                </a:outerShdw>
              </a:effectLst>
              <a:cs typeface="Times New Roman" pitchFamily="18" charset="0"/>
            </a:endParaRPr>
          </a:p>
          <a:p>
            <a:pPr algn="ctr" eaLnBrk="1" hangingPunct="1">
              <a:defRPr/>
            </a:pPr>
            <a:r>
              <a:rPr lang="es-ES_tradnl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itchFamily="18" charset="0"/>
              </a:rPr>
              <a:t>X </a:t>
            </a:r>
            <a:r>
              <a:rPr lang="es-ES_tradnl" sz="2800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itchFamily="18" charset="0"/>
              </a:rPr>
              <a:t>(g)</a:t>
            </a:r>
            <a:r>
              <a:rPr lang="es-ES_tradnl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itchFamily="18" charset="0"/>
              </a:rPr>
              <a:t>    +  EI             X</a:t>
            </a:r>
            <a:r>
              <a:rPr lang="es-ES_tradnl" sz="2800" baseline="30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itchFamily="18" charset="0"/>
              </a:rPr>
              <a:t>+</a:t>
            </a:r>
            <a:r>
              <a:rPr lang="es-ES_tradnl" sz="2800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itchFamily="18" charset="0"/>
              </a:rPr>
              <a:t>(g)</a:t>
            </a:r>
            <a:r>
              <a:rPr lang="es-ES_tradnl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itchFamily="18" charset="0"/>
              </a:rPr>
              <a:t>   +   e</a:t>
            </a:r>
            <a:r>
              <a:rPr lang="es-ES_tradnl" sz="2800" baseline="30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itchFamily="18" charset="0"/>
              </a:rPr>
              <a:t>-</a:t>
            </a:r>
            <a:endParaRPr lang="es-ES_tradnl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Times New Roman" pitchFamily="18" charset="0"/>
            </a:endParaRPr>
          </a:p>
          <a:p>
            <a:pPr algn="ctr" eaLnBrk="1" hangingPunct="1">
              <a:defRPr/>
            </a:pPr>
            <a:endParaRPr lang="es-ES_tradnl" sz="2400" dirty="0">
              <a:effectLst>
                <a:outerShdw blurRad="38100" dist="38100" dir="2700000" algn="tl">
                  <a:srgbClr val="000000"/>
                </a:outerShdw>
              </a:effectLst>
              <a:cs typeface="Times New Roman" pitchFamily="18" charset="0"/>
            </a:endParaRPr>
          </a:p>
          <a:p>
            <a:pPr algn="ctr" eaLnBrk="1" hangingPunct="1">
              <a:defRPr/>
            </a:pPr>
            <a:endParaRPr lang="es-ES_tradnl" sz="2400" dirty="0">
              <a:effectLst>
                <a:outerShdw blurRad="38100" dist="38100" dir="2700000" algn="tl">
                  <a:srgbClr val="000000"/>
                </a:outerShdw>
              </a:effectLst>
              <a:cs typeface="Times New Roman" pitchFamily="18" charset="0"/>
            </a:endParaRPr>
          </a:p>
          <a:p>
            <a:pPr algn="ctr" eaLnBrk="1" hangingPunct="1">
              <a:defRPr/>
            </a:pPr>
            <a:endParaRPr lang="es-ES_tradnl" sz="2400" dirty="0">
              <a:effectLst>
                <a:outerShdw blurRad="38100" dist="38100" dir="2700000" algn="tl">
                  <a:srgbClr val="000000"/>
                </a:outerShdw>
              </a:effectLst>
              <a:cs typeface="Times New Roman" pitchFamily="18" charset="0"/>
            </a:endParaRPr>
          </a:p>
          <a:p>
            <a:pPr algn="ctr" eaLnBrk="1" hangingPunct="1">
              <a:defRPr/>
            </a:pPr>
            <a:endParaRPr lang="es-ES" sz="2400" dirty="0">
              <a:effectLst>
                <a:outerShdw blurRad="38100" dist="38100" dir="2700000" algn="tl">
                  <a:srgbClr val="000000"/>
                </a:outerShdw>
              </a:effectLst>
              <a:cs typeface="Times New Roman" pitchFamily="18" charset="0"/>
            </a:endParaRPr>
          </a:p>
        </p:txBody>
      </p:sp>
      <p:sp>
        <p:nvSpPr>
          <p:cNvPr id="219139" name="Line 3">
            <a:extLst>
              <a:ext uri="{FF2B5EF4-FFF2-40B4-BE49-F238E27FC236}">
                <a16:creationId xmlns:a16="http://schemas.microsoft.com/office/drawing/2014/main" id="{51263686-CC95-E2D6-97DF-0A88C5D16852}"/>
              </a:ext>
            </a:extLst>
          </p:cNvPr>
          <p:cNvSpPr>
            <a:spLocks noChangeShapeType="1"/>
          </p:cNvSpPr>
          <p:nvPr/>
        </p:nvSpPr>
        <p:spPr bwMode="auto">
          <a:xfrm>
            <a:off x="5672139" y="3690938"/>
            <a:ext cx="72072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 eaLnBrk="1" hangingPunct="1">
              <a:defRPr/>
            </a:pPr>
            <a:endParaRPr lang="es-E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33796" name="Group 1034">
            <a:extLst>
              <a:ext uri="{FF2B5EF4-FFF2-40B4-BE49-F238E27FC236}">
                <a16:creationId xmlns:a16="http://schemas.microsoft.com/office/drawing/2014/main" id="{623CCB8B-7CCB-6D29-2925-C7B1AB043418}"/>
              </a:ext>
            </a:extLst>
          </p:cNvPr>
          <p:cNvGrpSpPr>
            <a:grpSpLocks/>
          </p:cNvGrpSpPr>
          <p:nvPr/>
        </p:nvGrpSpPr>
        <p:grpSpPr bwMode="auto">
          <a:xfrm>
            <a:off x="2244725" y="4149726"/>
            <a:ext cx="7164388" cy="2208213"/>
            <a:chOff x="2934" y="5378"/>
            <a:chExt cx="6450" cy="2504"/>
          </a:xfrm>
        </p:grpSpPr>
        <p:pic>
          <p:nvPicPr>
            <p:cNvPr id="33798" name="Picture 1035" descr="Tabla%20periódica%20(esquema)">
              <a:extLst>
                <a:ext uri="{FF2B5EF4-FFF2-40B4-BE49-F238E27FC236}">
                  <a16:creationId xmlns:a16="http://schemas.microsoft.com/office/drawing/2014/main" id="{BAB6C3C2-9734-7A40-CD34-FA1F4D7D63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34" y="5378"/>
              <a:ext cx="6450" cy="25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AutoShape 1036">
              <a:extLst>
                <a:ext uri="{FF2B5EF4-FFF2-40B4-BE49-F238E27FC236}">
                  <a16:creationId xmlns:a16="http://schemas.microsoft.com/office/drawing/2014/main" id="{1A5A59A9-4284-2E85-BED9-DF3B5F55B0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75" y="6638"/>
              <a:ext cx="3240" cy="360"/>
            </a:xfrm>
            <a:prstGeom prst="rightArrow">
              <a:avLst>
                <a:gd name="adj1" fmla="val 50000"/>
                <a:gd name="adj2" fmla="val 225000"/>
              </a:avLst>
            </a:prstGeom>
            <a:solidFill>
              <a:srgbClr val="008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eaLnBrk="1" hangingPunct="1">
                <a:defRPr/>
              </a:pPr>
              <a:endParaRPr lang="es-E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" name="AutoShape 1037">
              <a:extLst>
                <a:ext uri="{FF2B5EF4-FFF2-40B4-BE49-F238E27FC236}">
                  <a16:creationId xmlns:a16="http://schemas.microsoft.com/office/drawing/2014/main" id="{60DF658A-E665-C8DE-019B-B8EC4E32795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8064" y="6548"/>
              <a:ext cx="1260" cy="360"/>
            </a:xfrm>
            <a:prstGeom prst="rightArrow">
              <a:avLst>
                <a:gd name="adj1" fmla="val 50000"/>
                <a:gd name="adj2" fmla="val 87500"/>
              </a:avLst>
            </a:prstGeom>
            <a:solidFill>
              <a:srgbClr val="008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eaLnBrk="1" hangingPunct="1">
                <a:defRPr/>
              </a:pPr>
              <a:endParaRPr lang="es-E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8" name="Text Box 8">
            <a:extLst>
              <a:ext uri="{FF2B5EF4-FFF2-40B4-BE49-F238E27FC236}">
                <a16:creationId xmlns:a16="http://schemas.microsoft.com/office/drawing/2014/main" id="{686B5C24-76F2-B975-D7EB-7B25F72ED3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44951" y="5529263"/>
            <a:ext cx="3095625" cy="779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es-ES_tradn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itchFamily="18" charset="0"/>
              </a:rPr>
              <a:t>Aumenta en el periodo</a:t>
            </a:r>
          </a:p>
          <a:p>
            <a:pPr eaLnBrk="1" hangingPunct="1">
              <a:spcBef>
                <a:spcPct val="50000"/>
              </a:spcBef>
              <a:defRPr/>
            </a:pPr>
            <a:r>
              <a:rPr lang="es-ES_tradn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itchFamily="18" charset="0"/>
              </a:rPr>
              <a:t>Disminuye en el grupo</a:t>
            </a:r>
            <a:endParaRPr lang="es-E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5 Marcador de número de diapositiva">
            <a:extLst>
              <a:ext uri="{FF2B5EF4-FFF2-40B4-BE49-F238E27FC236}">
                <a16:creationId xmlns:a16="http://schemas.microsoft.com/office/drawing/2014/main" id="{B1CEC6F4-B9E3-1F98-ABE5-FFCC4B60E3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  <a:defRPr/>
            </a:pPr>
            <a:fld id="{E9AD94B7-AD7A-47A9-A242-46BE9B769C55}" type="slidenum">
              <a:rPr lang="es-ES_tradnl" altLang="es-419" sz="1000"/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t>34</a:t>
            </a:fld>
            <a:endParaRPr lang="es-ES_tradnl" altLang="es-419" sz="1000"/>
          </a:p>
        </p:txBody>
      </p:sp>
      <p:sp>
        <p:nvSpPr>
          <p:cNvPr id="31746" name="Rectangle 2">
            <a:extLst>
              <a:ext uri="{FF2B5EF4-FFF2-40B4-BE49-F238E27FC236}">
                <a16:creationId xmlns:a16="http://schemas.microsoft.com/office/drawing/2014/main" id="{E2B4D2A5-7F0B-CEAD-E525-CA7797DA582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968486" y="188913"/>
            <a:ext cx="7370901" cy="11430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s-ES_tradnl" dirty="0"/>
              <a:t>Energía de ionización (EI) (potencial de ionización).</a:t>
            </a:r>
          </a:p>
        </p:txBody>
      </p:sp>
      <p:sp>
        <p:nvSpPr>
          <p:cNvPr id="34820" name="Rectangle 3">
            <a:extLst>
              <a:ext uri="{FF2B5EF4-FFF2-40B4-BE49-F238E27FC236}">
                <a16:creationId xmlns:a16="http://schemas.microsoft.com/office/drawing/2014/main" id="{A0EF60BE-CC9C-21F8-B893-1702CF8BECC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057400" y="1524000"/>
            <a:ext cx="8610600" cy="4114800"/>
          </a:xfrm>
        </p:spPr>
        <p:txBody>
          <a:bodyPr>
            <a:normAutofit lnSpcReduction="10000"/>
          </a:bodyPr>
          <a:lstStyle/>
          <a:p>
            <a:r>
              <a:rPr lang="es-ES_tradnl" altLang="es-CL" sz="2400" b="1" dirty="0"/>
              <a:t>“Es la energía necesaria para extraer un e</a:t>
            </a:r>
            <a:r>
              <a:rPr lang="es-ES_tradnl" altLang="es-CL" sz="2400" b="1" baseline="30000" dirty="0"/>
              <a:t>–</a:t>
            </a:r>
            <a:r>
              <a:rPr lang="es-ES_tradnl" altLang="es-CL" sz="2400" b="1" dirty="0"/>
              <a:t> de un átomo gaseoso y formar un catión”.</a:t>
            </a:r>
          </a:p>
          <a:p>
            <a:r>
              <a:rPr lang="es-ES_tradnl" altLang="es-CL" sz="2400" b="1" dirty="0"/>
              <a:t>Es siempre positiva (proceso endotérmico).</a:t>
            </a:r>
          </a:p>
          <a:p>
            <a:endParaRPr lang="es-ES_tradnl" altLang="es-CL" sz="2400" b="1" dirty="0"/>
          </a:p>
          <a:p>
            <a:r>
              <a:rPr lang="es-ES_tradnl" altLang="es-CL" sz="2400" b="1" dirty="0"/>
              <a:t>Se habla de 1ª EI</a:t>
            </a:r>
            <a:r>
              <a:rPr lang="es-ES_tradnl" altLang="es-CL" sz="2400" b="1" baseline="-25000" dirty="0"/>
              <a:t> </a:t>
            </a:r>
            <a:r>
              <a:rPr lang="es-ES_tradnl" altLang="es-CL" sz="2400" b="1" dirty="0"/>
              <a:t>(EI</a:t>
            </a:r>
            <a:r>
              <a:rPr lang="es-ES_tradnl" altLang="es-CL" sz="2400" b="1" baseline="-25000" dirty="0"/>
              <a:t>1</a:t>
            </a:r>
            <a:r>
              <a:rPr lang="es-ES_tradnl" altLang="es-CL" sz="2400" b="1" dirty="0"/>
              <a:t>), 2ª EI</a:t>
            </a:r>
            <a:r>
              <a:rPr lang="es-ES_tradnl" altLang="es-CL" sz="2400" b="1" baseline="-25000" dirty="0"/>
              <a:t> </a:t>
            </a:r>
            <a:r>
              <a:rPr lang="es-ES_tradnl" altLang="es-CL" sz="2400" b="1" dirty="0"/>
              <a:t>(EI</a:t>
            </a:r>
            <a:r>
              <a:rPr lang="es-ES_tradnl" altLang="es-CL" sz="2400" b="1" baseline="-25000" dirty="0"/>
              <a:t>2</a:t>
            </a:r>
            <a:r>
              <a:rPr lang="es-ES_tradnl" altLang="es-CL" sz="2400" b="1" dirty="0"/>
              <a:t>), ... según se trate del primer, segundo, ... e</a:t>
            </a:r>
            <a:r>
              <a:rPr lang="es-ES_tradnl" altLang="es-CL" sz="2400" b="1" baseline="30000" dirty="0"/>
              <a:t>–</a:t>
            </a:r>
            <a:r>
              <a:rPr lang="es-ES_tradnl" altLang="es-CL" sz="2400" b="1" dirty="0"/>
              <a:t> extraído.</a:t>
            </a:r>
          </a:p>
          <a:p>
            <a:endParaRPr lang="es-ES_tradnl" altLang="es-CL" sz="2400" b="1" dirty="0"/>
          </a:p>
          <a:p>
            <a:r>
              <a:rPr lang="es-ES_tradnl" altLang="es-CL" sz="2400" b="1" dirty="0"/>
              <a:t>La EI</a:t>
            </a:r>
            <a:r>
              <a:rPr lang="es-ES_tradnl" altLang="es-CL" sz="2400" b="1" baseline="-25000" dirty="0"/>
              <a:t> </a:t>
            </a:r>
            <a:r>
              <a:rPr lang="es-ES_tradnl" altLang="es-CL" sz="2400" b="1" dirty="0"/>
              <a:t> aumenta hacia arriba en los grupos y hacia la derecha en los periodos por aumentar Z</a:t>
            </a:r>
            <a:r>
              <a:rPr lang="es-ES_tradnl" altLang="es-CL" sz="2400" b="1" baseline="30000" dirty="0"/>
              <a:t>* </a:t>
            </a:r>
            <a:r>
              <a:rPr lang="es-ES_tradnl" altLang="es-CL" sz="2400" b="1" dirty="0"/>
              <a:t>y disminuir el radio.</a:t>
            </a:r>
          </a:p>
          <a:p>
            <a:r>
              <a:rPr lang="es-ES_tradnl" altLang="es-CL" sz="2400" b="1" dirty="0"/>
              <a:t>La EI</a:t>
            </a:r>
            <a:r>
              <a:rPr lang="es-ES_tradnl" altLang="es-CL" sz="2400" b="1" baseline="-25000" dirty="0"/>
              <a:t>  </a:t>
            </a:r>
            <a:r>
              <a:rPr lang="es-ES_tradnl" altLang="es-CL" sz="2400" b="1" dirty="0"/>
              <a:t>de los gases nobles, al igual que la 2ª EI en los metales alcalinos, es enorme.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>
            <a:extLst>
              <a:ext uri="{FF2B5EF4-FFF2-40B4-BE49-F238E27FC236}">
                <a16:creationId xmlns:a16="http://schemas.microsoft.com/office/drawing/2014/main" id="{B9CFFC1C-F1DB-2686-058C-A1FC185469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2773" y="388142"/>
            <a:ext cx="5562601" cy="1325563"/>
          </a:xfrm>
        </p:spPr>
        <p:txBody>
          <a:bodyPr/>
          <a:lstStyle/>
          <a:p>
            <a:pPr>
              <a:defRPr/>
            </a:pPr>
            <a:r>
              <a:rPr lang="es-CL" sz="3600" dirty="0">
                <a:effectLst>
                  <a:outerShdw blurRad="38100" dist="38100" dir="2700000" algn="tl">
                    <a:srgbClr val="C0C0C0"/>
                  </a:outerShdw>
                </a:effectLst>
                <a:ea typeface="+mn-ea"/>
                <a:cs typeface="+mn-cs"/>
              </a:rPr>
              <a:t>Potencial de Ionización (PI)</a:t>
            </a:r>
          </a:p>
        </p:txBody>
      </p:sp>
      <p:pic>
        <p:nvPicPr>
          <p:cNvPr id="35843" name="Picture 2">
            <a:extLst>
              <a:ext uri="{FF2B5EF4-FFF2-40B4-BE49-F238E27FC236}">
                <a16:creationId xmlns:a16="http://schemas.microsoft.com/office/drawing/2014/main" id="{E362FAB2-754A-F8D3-38CF-2B7589D58E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2314" y="1844675"/>
            <a:ext cx="8323737" cy="1150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44" name="Picture 3">
            <a:extLst>
              <a:ext uri="{FF2B5EF4-FFF2-40B4-BE49-F238E27FC236}">
                <a16:creationId xmlns:a16="http://schemas.microsoft.com/office/drawing/2014/main" id="{4C6E2724-A79E-E7E0-901E-2858B3375C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9289" y="3789364"/>
            <a:ext cx="8323737" cy="1152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62" name="Rectangle 2">
            <a:extLst>
              <a:ext uri="{FF2B5EF4-FFF2-40B4-BE49-F238E27FC236}">
                <a16:creationId xmlns:a16="http://schemas.microsoft.com/office/drawing/2014/main" id="{FFF9D289-4E0D-5554-9214-52AD0BCA80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82889" y="188913"/>
            <a:ext cx="6842125" cy="4646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1" hangingPunct="1">
              <a:defRPr/>
            </a:pPr>
            <a:r>
              <a:rPr lang="es-E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itchFamily="18" charset="0"/>
              </a:rPr>
              <a:t>ELECTROAFINIDAD (EA)</a:t>
            </a:r>
          </a:p>
          <a:p>
            <a:pPr eaLnBrk="1" hangingPunct="1">
              <a:defRPr/>
            </a:pPr>
            <a:endParaRPr lang="es-E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Times New Roman" pitchFamily="18" charset="0"/>
            </a:endParaRPr>
          </a:p>
          <a:p>
            <a:pPr algn="ctr" eaLnBrk="1" hangingPunct="1">
              <a:defRPr/>
            </a:pPr>
            <a:r>
              <a:rPr lang="es-E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itchFamily="18" charset="0"/>
              </a:rPr>
              <a:t>Es el cambio de energía que ocurre cuando un átomo en estado neutro y gaseoso capta un electrón</a:t>
            </a:r>
            <a:r>
              <a:rPr lang="es-E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itchFamily="18" charset="0"/>
              </a:rPr>
              <a:t>:</a:t>
            </a:r>
          </a:p>
          <a:p>
            <a:pPr algn="ctr" eaLnBrk="1" hangingPunct="1">
              <a:defRPr/>
            </a:pPr>
            <a:endParaRPr lang="es-ES_tradnl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Times New Roman" pitchFamily="18" charset="0"/>
            </a:endParaRPr>
          </a:p>
          <a:p>
            <a:pPr algn="ctr" eaLnBrk="1" hangingPunct="1">
              <a:defRPr/>
            </a:pPr>
            <a:r>
              <a:rPr lang="es-ES_tradnl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itchFamily="18" charset="0"/>
              </a:rPr>
              <a:t>X </a:t>
            </a:r>
            <a:r>
              <a:rPr lang="es-ES_tradnl" sz="2800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itchFamily="18" charset="0"/>
              </a:rPr>
              <a:t>(g)</a:t>
            </a:r>
            <a:r>
              <a:rPr lang="es-ES_tradnl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itchFamily="18" charset="0"/>
              </a:rPr>
              <a:t>    +  e  →        X</a:t>
            </a:r>
            <a:r>
              <a:rPr lang="es-ES_tradnl" sz="2800" baseline="30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itchFamily="18" charset="0"/>
              </a:rPr>
              <a:t>-</a:t>
            </a:r>
            <a:r>
              <a:rPr lang="es-ES_tradnl" sz="2800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itchFamily="18" charset="0"/>
              </a:rPr>
              <a:t>(g)</a:t>
            </a:r>
            <a:r>
              <a:rPr lang="es-ES_tradnl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itchFamily="18" charset="0"/>
              </a:rPr>
              <a:t>   +   EA</a:t>
            </a:r>
            <a:r>
              <a:rPr lang="es-ES_tradn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itchFamily="18" charset="0"/>
              </a:rPr>
              <a:t> </a:t>
            </a:r>
          </a:p>
          <a:p>
            <a:pPr algn="ctr" eaLnBrk="1" hangingPunct="1">
              <a:defRPr/>
            </a:pPr>
            <a:endParaRPr lang="es-ES_tradnl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Times New Roman" pitchFamily="18" charset="0"/>
            </a:endParaRPr>
          </a:p>
          <a:p>
            <a:pPr algn="ctr" eaLnBrk="1" hangingPunct="1">
              <a:defRPr/>
            </a:pPr>
            <a:endParaRPr lang="es-ES_tradnl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Times New Roman" pitchFamily="18" charset="0"/>
            </a:endParaRPr>
          </a:p>
          <a:p>
            <a:pPr algn="ctr" eaLnBrk="1" hangingPunct="1">
              <a:defRPr/>
            </a:pPr>
            <a:endParaRPr lang="es-ES_tradnl" sz="2400" dirty="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cs typeface="Times New Roman" pitchFamily="18" charset="0"/>
            </a:endParaRPr>
          </a:p>
          <a:p>
            <a:pPr algn="ctr" eaLnBrk="1" hangingPunct="1">
              <a:defRPr/>
            </a:pPr>
            <a:endParaRPr lang="es-ES" sz="2400" dirty="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cs typeface="Times New Roman" pitchFamily="18" charset="0"/>
            </a:endParaRPr>
          </a:p>
        </p:txBody>
      </p:sp>
      <p:grpSp>
        <p:nvGrpSpPr>
          <p:cNvPr id="37891" name="Group 1034">
            <a:extLst>
              <a:ext uri="{FF2B5EF4-FFF2-40B4-BE49-F238E27FC236}">
                <a16:creationId xmlns:a16="http://schemas.microsoft.com/office/drawing/2014/main" id="{5DF888B8-4F06-B1D8-6B65-9EB12EF94D80}"/>
              </a:ext>
            </a:extLst>
          </p:cNvPr>
          <p:cNvGrpSpPr>
            <a:grpSpLocks/>
          </p:cNvGrpSpPr>
          <p:nvPr/>
        </p:nvGrpSpPr>
        <p:grpSpPr bwMode="auto">
          <a:xfrm>
            <a:off x="2063750" y="4005263"/>
            <a:ext cx="7164388" cy="2208212"/>
            <a:chOff x="2934" y="5378"/>
            <a:chExt cx="6450" cy="2504"/>
          </a:xfrm>
        </p:grpSpPr>
        <p:pic>
          <p:nvPicPr>
            <p:cNvPr id="37893" name="Picture 1035" descr="Tabla%20periódica%20(esquema)">
              <a:extLst>
                <a:ext uri="{FF2B5EF4-FFF2-40B4-BE49-F238E27FC236}">
                  <a16:creationId xmlns:a16="http://schemas.microsoft.com/office/drawing/2014/main" id="{9640FA75-BE54-9345-6217-5BE5304267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34" y="5378"/>
              <a:ext cx="6450" cy="25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AutoShape 1036">
              <a:extLst>
                <a:ext uri="{FF2B5EF4-FFF2-40B4-BE49-F238E27FC236}">
                  <a16:creationId xmlns:a16="http://schemas.microsoft.com/office/drawing/2014/main" id="{1E6AD0AD-7734-9F9D-F69E-1CAC8083FE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75" y="6638"/>
              <a:ext cx="3240" cy="360"/>
            </a:xfrm>
            <a:prstGeom prst="rightArrow">
              <a:avLst>
                <a:gd name="adj1" fmla="val 50000"/>
                <a:gd name="adj2" fmla="val 225000"/>
              </a:avLst>
            </a:prstGeom>
            <a:solidFill>
              <a:srgbClr val="008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eaLnBrk="1" hangingPunct="1">
                <a:defRPr/>
              </a:pPr>
              <a:endParaRPr lang="es-E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3" name="AutoShape 1037">
              <a:extLst>
                <a:ext uri="{FF2B5EF4-FFF2-40B4-BE49-F238E27FC236}">
                  <a16:creationId xmlns:a16="http://schemas.microsoft.com/office/drawing/2014/main" id="{BEB6789F-442D-5A83-7D1B-7BD696AFB8F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8064" y="6548"/>
              <a:ext cx="1260" cy="360"/>
            </a:xfrm>
            <a:prstGeom prst="rightArrow">
              <a:avLst>
                <a:gd name="adj1" fmla="val 50000"/>
                <a:gd name="adj2" fmla="val 87500"/>
              </a:avLst>
            </a:prstGeom>
            <a:solidFill>
              <a:srgbClr val="008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eaLnBrk="1" hangingPunct="1">
                <a:defRPr/>
              </a:pPr>
              <a:endParaRPr lang="es-E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220168" name="Text Box 8">
            <a:extLst>
              <a:ext uri="{FF2B5EF4-FFF2-40B4-BE49-F238E27FC236}">
                <a16:creationId xmlns:a16="http://schemas.microsoft.com/office/drawing/2014/main" id="{D1E1CA0B-F788-8AF5-E135-01490B7EF6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63976" y="5386388"/>
            <a:ext cx="3095625" cy="779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es-ES_tradn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itchFamily="18" charset="0"/>
              </a:rPr>
              <a:t>Aumenta en el periodo</a:t>
            </a:r>
          </a:p>
          <a:p>
            <a:pPr eaLnBrk="1" hangingPunct="1">
              <a:spcBef>
                <a:spcPct val="50000"/>
              </a:spcBef>
              <a:defRPr/>
            </a:pPr>
            <a:r>
              <a:rPr lang="es-ES_tradn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itchFamily="18" charset="0"/>
              </a:rPr>
              <a:t>Disminuye en el grupo</a:t>
            </a:r>
            <a:endParaRPr lang="es-E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>
            <a:extLst>
              <a:ext uri="{FF2B5EF4-FFF2-40B4-BE49-F238E27FC236}">
                <a16:creationId xmlns:a16="http://schemas.microsoft.com/office/drawing/2014/main" id="{CA470587-B902-7DF5-7A3C-07F5C5E114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3087" y="481910"/>
            <a:ext cx="4865825" cy="1143000"/>
          </a:xfrm>
        </p:spPr>
        <p:txBody>
          <a:bodyPr/>
          <a:lstStyle/>
          <a:p>
            <a:pPr>
              <a:defRPr/>
            </a:pPr>
            <a:r>
              <a:rPr lang="es-CL" sz="4000" dirty="0">
                <a:solidFill>
                  <a:srgbClr val="FF0066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Electroafinidad (EA)</a:t>
            </a:r>
          </a:p>
        </p:txBody>
      </p:sp>
      <p:pic>
        <p:nvPicPr>
          <p:cNvPr id="38915" name="Picture 2">
            <a:extLst>
              <a:ext uri="{FF2B5EF4-FFF2-40B4-BE49-F238E27FC236}">
                <a16:creationId xmlns:a16="http://schemas.microsoft.com/office/drawing/2014/main" id="{1358277D-0868-1BB2-620C-64468FB5D9E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19288" y="1916113"/>
            <a:ext cx="8229600" cy="25209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87" name="Rectangle 3">
            <a:extLst>
              <a:ext uri="{FF2B5EF4-FFF2-40B4-BE49-F238E27FC236}">
                <a16:creationId xmlns:a16="http://schemas.microsoft.com/office/drawing/2014/main" id="{A9EDC0F9-E729-18B8-A083-20A688B1B2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87613" y="404813"/>
            <a:ext cx="7200900" cy="2347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1" hangingPunct="1">
              <a:defRPr/>
            </a:pPr>
            <a:r>
              <a:rPr lang="es-E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itchFamily="18" charset="0"/>
              </a:rPr>
              <a:t>ELECTRONEGATIVIDAD (EN)</a:t>
            </a:r>
          </a:p>
          <a:p>
            <a:pPr eaLnBrk="1" hangingPunct="1">
              <a:defRPr/>
            </a:pPr>
            <a:endParaRPr lang="es-ES_tradnl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Times New Roman" pitchFamily="18" charset="0"/>
            </a:endParaRPr>
          </a:p>
          <a:p>
            <a:pPr algn="ctr" eaLnBrk="1" hangingPunct="1">
              <a:defRPr/>
            </a:pPr>
            <a:r>
              <a:rPr lang="es-E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itchFamily="18" charset="0"/>
              </a:rPr>
              <a:t> Tendencia o capacidad que tiene un</a:t>
            </a:r>
          </a:p>
          <a:p>
            <a:pPr algn="ctr" eaLnBrk="1" hangingPunct="1">
              <a:defRPr/>
            </a:pPr>
            <a:r>
              <a:rPr lang="es-E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itchFamily="18" charset="0"/>
              </a:rPr>
              <a:t>átomo cuando se encuentra combinado</a:t>
            </a:r>
          </a:p>
          <a:p>
            <a:pPr algn="ctr" eaLnBrk="1" hangingPunct="1">
              <a:defRPr/>
            </a:pPr>
            <a:r>
              <a:rPr lang="es-E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itchFamily="18" charset="0"/>
              </a:rPr>
              <a:t>por atraer electrones de enlace</a:t>
            </a:r>
          </a:p>
        </p:txBody>
      </p:sp>
      <p:grpSp>
        <p:nvGrpSpPr>
          <p:cNvPr id="39939" name="Group 1034">
            <a:extLst>
              <a:ext uri="{FF2B5EF4-FFF2-40B4-BE49-F238E27FC236}">
                <a16:creationId xmlns:a16="http://schemas.microsoft.com/office/drawing/2014/main" id="{88339F7B-42BF-FA14-6240-4DEF584FCBB6}"/>
              </a:ext>
            </a:extLst>
          </p:cNvPr>
          <p:cNvGrpSpPr>
            <a:grpSpLocks/>
          </p:cNvGrpSpPr>
          <p:nvPr/>
        </p:nvGrpSpPr>
        <p:grpSpPr bwMode="auto">
          <a:xfrm>
            <a:off x="2316164" y="3716338"/>
            <a:ext cx="7164387" cy="2209800"/>
            <a:chOff x="2934" y="5378"/>
            <a:chExt cx="6450" cy="2504"/>
          </a:xfrm>
        </p:grpSpPr>
        <p:pic>
          <p:nvPicPr>
            <p:cNvPr id="39941" name="Picture 1035" descr="Tabla%20periódica%20(esquema)">
              <a:extLst>
                <a:ext uri="{FF2B5EF4-FFF2-40B4-BE49-F238E27FC236}">
                  <a16:creationId xmlns:a16="http://schemas.microsoft.com/office/drawing/2014/main" id="{ADBF53A3-3F39-D1A7-C122-5CFB192C8DA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34" y="5378"/>
              <a:ext cx="6450" cy="25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" name="AutoShape 1036">
              <a:extLst>
                <a:ext uri="{FF2B5EF4-FFF2-40B4-BE49-F238E27FC236}">
                  <a16:creationId xmlns:a16="http://schemas.microsoft.com/office/drawing/2014/main" id="{AA1D7D79-9087-52D6-CD60-E79A56DB10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75" y="6637"/>
              <a:ext cx="3240" cy="362"/>
            </a:xfrm>
            <a:prstGeom prst="rightArrow">
              <a:avLst>
                <a:gd name="adj1" fmla="val 50000"/>
                <a:gd name="adj2" fmla="val 225000"/>
              </a:avLst>
            </a:prstGeom>
            <a:solidFill>
              <a:srgbClr val="008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eaLnBrk="1" hangingPunct="1">
                <a:defRPr/>
              </a:pPr>
              <a:endParaRPr lang="es-E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2" name="AutoShape 1037">
              <a:extLst>
                <a:ext uri="{FF2B5EF4-FFF2-40B4-BE49-F238E27FC236}">
                  <a16:creationId xmlns:a16="http://schemas.microsoft.com/office/drawing/2014/main" id="{6CD4CF9F-23E5-7412-BDEC-6F711005D99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8063" y="6548"/>
              <a:ext cx="1261" cy="360"/>
            </a:xfrm>
            <a:prstGeom prst="rightArrow">
              <a:avLst>
                <a:gd name="adj1" fmla="val 50000"/>
                <a:gd name="adj2" fmla="val 87500"/>
              </a:avLst>
            </a:prstGeom>
            <a:solidFill>
              <a:srgbClr val="008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eaLnBrk="1" hangingPunct="1">
                <a:defRPr/>
              </a:pPr>
              <a:endParaRPr lang="es-E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13" name="Text Box 8">
            <a:extLst>
              <a:ext uri="{FF2B5EF4-FFF2-40B4-BE49-F238E27FC236}">
                <a16:creationId xmlns:a16="http://schemas.microsoft.com/office/drawing/2014/main" id="{E224699A-D840-8B54-DA34-1D5A3B6180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16389" y="5097463"/>
            <a:ext cx="3095625" cy="779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es-ES_tradn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itchFamily="18" charset="0"/>
              </a:rPr>
              <a:t>Aumenta en el periodo</a:t>
            </a:r>
          </a:p>
          <a:p>
            <a:pPr eaLnBrk="1" hangingPunct="1">
              <a:spcBef>
                <a:spcPct val="50000"/>
              </a:spcBef>
              <a:defRPr/>
            </a:pPr>
            <a:r>
              <a:rPr lang="es-ES_tradn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itchFamily="18" charset="0"/>
              </a:rPr>
              <a:t>Disminuye en el grupo</a:t>
            </a:r>
            <a:endParaRPr lang="es-E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300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>
          <a:ln>
            <a:noFill/>
          </a:ln>
        </p:spPr>
        <p:txBody>
          <a:bodyPr/>
          <a:lstStyle/>
          <a:p>
            <a:fld id="{00000000-1234-1234-1234-123412341234}" type="slidenum">
              <a:rPr lang="es-CL" smtClean="0">
                <a:latin typeface="Lucida Sans Unicode" panose="020B0602030504020204" pitchFamily="34" charset="0"/>
                <a:cs typeface="Lucida Sans Unicode" panose="020B0602030504020204" pitchFamily="34" charset="0"/>
              </a:rPr>
              <a:pPr/>
              <a:t>39</a:t>
            </a:fld>
            <a:endParaRPr lang="es-CL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79280" y="132951"/>
            <a:ext cx="2116765" cy="1058383"/>
          </a:xfrm>
          <a:prstGeom prst="rect">
            <a:avLst/>
          </a:prstGeom>
          <a:ln>
            <a:noFill/>
          </a:ln>
        </p:spPr>
      </p:pic>
      <p:sp>
        <p:nvSpPr>
          <p:cNvPr id="5" name="Rectangle 2">
            <a:extLst>
              <a:ext uri="{FF2B5EF4-FFF2-40B4-BE49-F238E27FC236}">
                <a16:creationId xmlns:a16="http://schemas.microsoft.com/office/drawing/2014/main" id="{FEC7E928-3833-E24C-B2B6-75BD7731DDC4}"/>
              </a:ext>
            </a:extLst>
          </p:cNvPr>
          <p:cNvSpPr txBox="1">
            <a:spLocks noChangeArrowheads="1"/>
          </p:cNvSpPr>
          <p:nvPr/>
        </p:nvSpPr>
        <p:spPr>
          <a:xfrm>
            <a:off x="1214701" y="132951"/>
            <a:ext cx="7207317" cy="7780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altLang="es-CL" sz="2800" b="1" dirty="0">
                <a:solidFill>
                  <a:srgbClr val="FF2F92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Resumen Propiedades Periódicas</a:t>
            </a: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66E9834B-A435-8F41-8A84-673A756D64E5}"/>
              </a:ext>
            </a:extLst>
          </p:cNvPr>
          <p:cNvSpPr/>
          <p:nvPr/>
        </p:nvSpPr>
        <p:spPr>
          <a:xfrm>
            <a:off x="715658" y="1004543"/>
            <a:ext cx="8205401" cy="53285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2EDA7B7E-C9BD-4796-AF67-2FF183968BC2}"/>
              </a:ext>
            </a:extLst>
          </p:cNvPr>
          <p:cNvSpPr txBox="1"/>
          <p:nvPr/>
        </p:nvSpPr>
        <p:spPr>
          <a:xfrm>
            <a:off x="2332464" y="6263384"/>
            <a:ext cx="47451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400" dirty="0">
                <a:solidFill>
                  <a:srgbClr val="0000FF"/>
                </a:solidFill>
              </a:rPr>
              <a:t>r catiónico </a:t>
            </a:r>
            <a:r>
              <a:rPr lang="es-CL" sz="2400" b="1" dirty="0">
                <a:solidFill>
                  <a:srgbClr val="FF0000"/>
                </a:solidFill>
              </a:rPr>
              <a:t>&lt;</a:t>
            </a:r>
            <a:r>
              <a:rPr lang="es-CL" sz="2400" dirty="0">
                <a:solidFill>
                  <a:srgbClr val="0000FF"/>
                </a:solidFill>
              </a:rPr>
              <a:t> r atómico </a:t>
            </a:r>
            <a:r>
              <a:rPr lang="es-CL" sz="2400" b="1" dirty="0">
                <a:solidFill>
                  <a:srgbClr val="FF0000"/>
                </a:solidFill>
              </a:rPr>
              <a:t>&lt;</a:t>
            </a:r>
            <a:r>
              <a:rPr lang="es-CL" sz="2400" dirty="0">
                <a:solidFill>
                  <a:srgbClr val="0000FF"/>
                </a:solidFill>
              </a:rPr>
              <a:t> r aniónico</a:t>
            </a:r>
          </a:p>
        </p:txBody>
      </p:sp>
    </p:spTree>
    <p:extLst>
      <p:ext uri="{BB962C8B-B14F-4D97-AF65-F5344CB8AC3E}">
        <p14:creationId xmlns:p14="http://schemas.microsoft.com/office/powerpoint/2010/main" val="6949410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4">
            <a:extLst>
              <a:ext uri="{FF2B5EF4-FFF2-40B4-BE49-F238E27FC236}">
                <a16:creationId xmlns:a16="http://schemas.microsoft.com/office/drawing/2014/main" id="{ECDB02D0-E248-3BF7-2539-71A0DF70C8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98" t="17513" r="21761" b="18512"/>
          <a:stretch>
            <a:fillRect/>
          </a:stretch>
        </p:blipFill>
        <p:spPr bwMode="auto">
          <a:xfrm>
            <a:off x="2782889" y="333375"/>
            <a:ext cx="6696075" cy="604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88EA9966-D905-A74C-9FB9-4F005C910EC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ctr"/>
            <a:fld id="{00000000-1234-1234-1234-123412341234}" type="slidenum">
              <a:rPr lang="es-CL" sz="2000" smtClean="0">
                <a:solidFill>
                  <a:schemeClr val="bg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pPr algn="ctr"/>
              <a:t>40</a:t>
            </a:fld>
            <a:endParaRPr lang="es-CL" sz="2000" dirty="0">
              <a:solidFill>
                <a:schemeClr val="bg1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CA5B10B2-2873-5F4D-B732-D2A589EE09C6}"/>
              </a:ext>
            </a:extLst>
          </p:cNvPr>
          <p:cNvSpPr txBox="1"/>
          <p:nvPr/>
        </p:nvSpPr>
        <p:spPr>
          <a:xfrm>
            <a:off x="2027436" y="2931560"/>
            <a:ext cx="778096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6000" dirty="0">
                <a:solidFill>
                  <a:srgbClr val="FFFFFF"/>
                </a:solidFill>
                <a:latin typeface="Karla"/>
                <a:ea typeface="Karla"/>
                <a:sym typeface="Karla"/>
              </a:rPr>
              <a:t>Ejercicios</a:t>
            </a:r>
            <a:r>
              <a:rPr lang="es-CL" sz="6000" b="1" dirty="0">
                <a:solidFill>
                  <a:srgbClr val="FFFFFF"/>
                </a:solidFill>
                <a:latin typeface="Karla"/>
                <a:ea typeface="Karla"/>
                <a:sym typeface="Karla"/>
              </a:rPr>
              <a:t> </a:t>
            </a:r>
          </a:p>
        </p:txBody>
      </p:sp>
      <p:grpSp>
        <p:nvGrpSpPr>
          <p:cNvPr id="4" name="Shape 257">
            <a:extLst>
              <a:ext uri="{FF2B5EF4-FFF2-40B4-BE49-F238E27FC236}">
                <a16:creationId xmlns:a16="http://schemas.microsoft.com/office/drawing/2014/main" id="{04B9F9FE-CAD3-B543-8CDF-E1698D657268}"/>
              </a:ext>
            </a:extLst>
          </p:cNvPr>
          <p:cNvGrpSpPr/>
          <p:nvPr/>
        </p:nvGrpSpPr>
        <p:grpSpPr>
          <a:xfrm>
            <a:off x="5125820" y="1447365"/>
            <a:ext cx="1171845" cy="1045591"/>
            <a:chOff x="5233525" y="4954450"/>
            <a:chExt cx="538275" cy="516350"/>
          </a:xfrm>
        </p:grpSpPr>
        <p:sp>
          <p:nvSpPr>
            <p:cNvPr id="5" name="Shape 258">
              <a:extLst>
                <a:ext uri="{FF2B5EF4-FFF2-40B4-BE49-F238E27FC236}">
                  <a16:creationId xmlns:a16="http://schemas.microsoft.com/office/drawing/2014/main" id="{3E8DF75F-16CC-044D-B3EB-21E22FDE5D71}"/>
                </a:ext>
              </a:extLst>
            </p:cNvPr>
            <p:cNvSpPr/>
            <p:nvPr/>
          </p:nvSpPr>
          <p:spPr>
            <a:xfrm>
              <a:off x="5637825" y="4954450"/>
              <a:ext cx="89525" cy="89525"/>
            </a:xfrm>
            <a:custGeom>
              <a:avLst/>
              <a:gdLst/>
              <a:ahLst/>
              <a:cxnLst/>
              <a:rect l="0" t="0" r="0" b="0"/>
              <a:pathLst>
                <a:path w="3581" h="3581" fill="none" extrusionOk="0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" name="Shape 259">
              <a:extLst>
                <a:ext uri="{FF2B5EF4-FFF2-40B4-BE49-F238E27FC236}">
                  <a16:creationId xmlns:a16="http://schemas.microsoft.com/office/drawing/2014/main" id="{00E51DBF-8113-B84A-A35D-3F18272B4179}"/>
                </a:ext>
              </a:extLst>
            </p:cNvPr>
            <p:cNvSpPr/>
            <p:nvPr/>
          </p:nvSpPr>
          <p:spPr>
            <a:xfrm>
              <a:off x="5323025" y="4980625"/>
              <a:ext cx="88925" cy="88925"/>
            </a:xfrm>
            <a:custGeom>
              <a:avLst/>
              <a:gdLst/>
              <a:ahLst/>
              <a:cxnLst/>
              <a:rect l="0" t="0" r="0" b="0"/>
              <a:pathLst>
                <a:path w="3557" h="3557" fill="none" extrusionOk="0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" name="Shape 260">
              <a:extLst>
                <a:ext uri="{FF2B5EF4-FFF2-40B4-BE49-F238E27FC236}">
                  <a16:creationId xmlns:a16="http://schemas.microsoft.com/office/drawing/2014/main" id="{05CBC384-9B02-6C47-A556-79B0CE94ACE9}"/>
                </a:ext>
              </a:extLst>
            </p:cNvPr>
            <p:cNvSpPr/>
            <p:nvPr/>
          </p:nvSpPr>
          <p:spPr>
            <a:xfrm>
              <a:off x="5233525" y="5255225"/>
              <a:ext cx="89525" cy="89525"/>
            </a:xfrm>
            <a:custGeom>
              <a:avLst/>
              <a:gdLst/>
              <a:ahLst/>
              <a:cxnLst/>
              <a:rect l="0" t="0" r="0" b="0"/>
              <a:pathLst>
                <a:path w="3581" h="3581" fill="none" extrusionOk="0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" name="Shape 261">
              <a:extLst>
                <a:ext uri="{FF2B5EF4-FFF2-40B4-BE49-F238E27FC236}">
                  <a16:creationId xmlns:a16="http://schemas.microsoft.com/office/drawing/2014/main" id="{7CB79486-E909-DD4B-8865-6C314698F68D}"/>
                </a:ext>
              </a:extLst>
            </p:cNvPr>
            <p:cNvSpPr/>
            <p:nvPr/>
          </p:nvSpPr>
          <p:spPr>
            <a:xfrm>
              <a:off x="5453325" y="5382475"/>
              <a:ext cx="88925" cy="88325"/>
            </a:xfrm>
            <a:custGeom>
              <a:avLst/>
              <a:gdLst/>
              <a:ahLst/>
              <a:cxnLst/>
              <a:rect l="0" t="0" r="0" b="0"/>
              <a:pathLst>
                <a:path w="3557" h="3533" fill="none" extrusionOk="0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" name="Shape 262">
              <a:extLst>
                <a:ext uri="{FF2B5EF4-FFF2-40B4-BE49-F238E27FC236}">
                  <a16:creationId xmlns:a16="http://schemas.microsoft.com/office/drawing/2014/main" id="{BAF265E0-CBE6-4040-907F-05F1F377C216}"/>
                </a:ext>
              </a:extLst>
            </p:cNvPr>
            <p:cNvSpPr/>
            <p:nvPr/>
          </p:nvSpPr>
          <p:spPr>
            <a:xfrm>
              <a:off x="5682875" y="5188875"/>
              <a:ext cx="88925" cy="89525"/>
            </a:xfrm>
            <a:custGeom>
              <a:avLst/>
              <a:gdLst/>
              <a:ahLst/>
              <a:cxnLst/>
              <a:rect l="0" t="0" r="0" b="0"/>
              <a:pathLst>
                <a:path w="3557" h="3581" fill="none" extrusionOk="0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" name="Shape 263">
              <a:extLst>
                <a:ext uri="{FF2B5EF4-FFF2-40B4-BE49-F238E27FC236}">
                  <a16:creationId xmlns:a16="http://schemas.microsoft.com/office/drawing/2014/main" id="{86187FDB-D2A0-B342-A64D-09F3799BCEDF}"/>
                </a:ext>
              </a:extLst>
            </p:cNvPr>
            <p:cNvSpPr/>
            <p:nvPr/>
          </p:nvSpPr>
          <p:spPr>
            <a:xfrm>
              <a:off x="5411925" y="5110925"/>
              <a:ext cx="188775" cy="189400"/>
            </a:xfrm>
            <a:custGeom>
              <a:avLst/>
              <a:gdLst/>
              <a:ahLst/>
              <a:cxnLst/>
              <a:rect l="0" t="0" r="0" b="0"/>
              <a:pathLst>
                <a:path w="7551" h="7576" fill="none" extrusionOk="0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" name="Shape 264">
              <a:extLst>
                <a:ext uri="{FF2B5EF4-FFF2-40B4-BE49-F238E27FC236}">
                  <a16:creationId xmlns:a16="http://schemas.microsoft.com/office/drawing/2014/main" id="{82924474-FA90-8C42-A57C-5842FE291D36}"/>
                </a:ext>
              </a:extLst>
            </p:cNvPr>
            <p:cNvSpPr/>
            <p:nvPr/>
          </p:nvSpPr>
          <p:spPr>
            <a:xfrm>
              <a:off x="5367475" y="5025075"/>
              <a:ext cx="81600" cy="105975"/>
            </a:xfrm>
            <a:custGeom>
              <a:avLst/>
              <a:gdLst/>
              <a:ahLst/>
              <a:cxnLst/>
              <a:rect l="0" t="0" r="0" b="0"/>
              <a:pathLst>
                <a:path w="3264" h="4239" fill="none" extrusionOk="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" name="Shape 265">
              <a:extLst>
                <a:ext uri="{FF2B5EF4-FFF2-40B4-BE49-F238E27FC236}">
                  <a16:creationId xmlns:a16="http://schemas.microsoft.com/office/drawing/2014/main" id="{D426B43C-121B-804D-A231-BA36FA3616A2}"/>
                </a:ext>
              </a:extLst>
            </p:cNvPr>
            <p:cNvSpPr/>
            <p:nvPr/>
          </p:nvSpPr>
          <p:spPr>
            <a:xfrm>
              <a:off x="5567800" y="4999500"/>
              <a:ext cx="115100" cy="133975"/>
            </a:xfrm>
            <a:custGeom>
              <a:avLst/>
              <a:gdLst/>
              <a:ahLst/>
              <a:cxnLst/>
              <a:rect l="0" t="0" r="0" b="0"/>
              <a:pathLst>
                <a:path w="4604" h="5359" fill="none" extrusionOk="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" name="Shape 266">
              <a:extLst>
                <a:ext uri="{FF2B5EF4-FFF2-40B4-BE49-F238E27FC236}">
                  <a16:creationId xmlns:a16="http://schemas.microsoft.com/office/drawing/2014/main" id="{00D2FF67-53FB-234F-B3A8-8CFDF5C33ECF}"/>
                </a:ext>
              </a:extLst>
            </p:cNvPr>
            <p:cNvSpPr/>
            <p:nvPr/>
          </p:nvSpPr>
          <p:spPr>
            <a:xfrm>
              <a:off x="5600075" y="5217475"/>
              <a:ext cx="127275" cy="16475"/>
            </a:xfrm>
            <a:custGeom>
              <a:avLst/>
              <a:gdLst/>
              <a:ahLst/>
              <a:cxnLst/>
              <a:rect l="0" t="0" r="0" b="0"/>
              <a:pathLst>
                <a:path w="5091" h="659" fill="none" extrusionOk="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" name="Shape 267">
              <a:extLst>
                <a:ext uri="{FF2B5EF4-FFF2-40B4-BE49-F238E27FC236}">
                  <a16:creationId xmlns:a16="http://schemas.microsoft.com/office/drawing/2014/main" id="{3F48E860-50C8-9B4E-B0BD-C55D0C2FE270}"/>
                </a:ext>
              </a:extLst>
            </p:cNvPr>
            <p:cNvSpPr/>
            <p:nvPr/>
          </p:nvSpPr>
          <p:spPr>
            <a:xfrm>
              <a:off x="5497775" y="5299675"/>
              <a:ext cx="4900" cy="126675"/>
            </a:xfrm>
            <a:custGeom>
              <a:avLst/>
              <a:gdLst/>
              <a:ahLst/>
              <a:cxnLst/>
              <a:rect l="0" t="0" r="0" b="0"/>
              <a:pathLst>
                <a:path w="196" h="5067" fill="none" extrusionOk="0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" name="Shape 268">
              <a:extLst>
                <a:ext uri="{FF2B5EF4-FFF2-40B4-BE49-F238E27FC236}">
                  <a16:creationId xmlns:a16="http://schemas.microsoft.com/office/drawing/2014/main" id="{AC1A6B39-DB16-724E-A189-8011253BEA2F}"/>
                </a:ext>
              </a:extLst>
            </p:cNvPr>
            <p:cNvSpPr/>
            <p:nvPr/>
          </p:nvSpPr>
          <p:spPr>
            <a:xfrm>
              <a:off x="5277975" y="5241825"/>
              <a:ext cx="141275" cy="58500"/>
            </a:xfrm>
            <a:custGeom>
              <a:avLst/>
              <a:gdLst/>
              <a:ahLst/>
              <a:cxnLst/>
              <a:rect l="0" t="0" r="0" b="0"/>
              <a:pathLst>
                <a:path w="5651" h="2340" fill="none" extrusionOk="0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pic>
        <p:nvPicPr>
          <p:cNvPr id="16" name="Imagen 15">
            <a:extLst>
              <a:ext uri="{FF2B5EF4-FFF2-40B4-BE49-F238E27FC236}">
                <a16:creationId xmlns:a16="http://schemas.microsoft.com/office/drawing/2014/main" id="{99CD3962-A5A0-C64A-8119-D3E86C56A2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21706" y="135466"/>
            <a:ext cx="2116765" cy="1058383"/>
          </a:xfrm>
          <a:prstGeom prst="rect">
            <a:avLst/>
          </a:prstGeom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5EDF3DE1-6E33-5E45-ACB1-8B57259C40A1}"/>
              </a:ext>
            </a:extLst>
          </p:cNvPr>
          <p:cNvSpPr txBox="1"/>
          <p:nvPr/>
        </p:nvSpPr>
        <p:spPr>
          <a:xfrm>
            <a:off x="4650303" y="4949325"/>
            <a:ext cx="74457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6000" dirty="0">
                <a:solidFill>
                  <a:srgbClr val="FFFFFF"/>
                </a:solidFill>
                <a:latin typeface="Karla"/>
                <a:ea typeface="Karla"/>
                <a:sym typeface="Karla"/>
              </a:rPr>
              <a:t>4. Tabla Periódica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D25EB15A-61D3-1043-BB9E-729A71D56244}"/>
              </a:ext>
            </a:extLst>
          </p:cNvPr>
          <p:cNvSpPr txBox="1"/>
          <p:nvPr/>
        </p:nvSpPr>
        <p:spPr>
          <a:xfrm>
            <a:off x="399772" y="317313"/>
            <a:ext cx="35087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6000" b="1" dirty="0">
                <a:solidFill>
                  <a:srgbClr val="FFFFFF"/>
                </a:solidFill>
                <a:latin typeface="Karla"/>
                <a:ea typeface="Karla"/>
                <a:sym typeface="Karla"/>
              </a:rPr>
              <a:t>Unidad I</a:t>
            </a:r>
          </a:p>
        </p:txBody>
      </p:sp>
    </p:spTree>
    <p:extLst>
      <p:ext uri="{BB962C8B-B14F-4D97-AF65-F5344CB8AC3E}">
        <p14:creationId xmlns:p14="http://schemas.microsoft.com/office/powerpoint/2010/main" val="360432028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1893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>
          <a:xfrm>
            <a:off x="11390968" y="6333135"/>
            <a:ext cx="897909" cy="524800"/>
          </a:xfrm>
        </p:spPr>
        <p:txBody>
          <a:bodyPr/>
          <a:lstStyle/>
          <a:p>
            <a:fld id="{00000000-1234-1234-1234-123412341234}" type="slidenum">
              <a:rPr lang="es-CL" smtClean="0">
                <a:solidFill>
                  <a:schemeClr val="bg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pPr/>
              <a:t>41</a:t>
            </a:fld>
            <a:endParaRPr lang="es-CL" dirty="0">
              <a:solidFill>
                <a:schemeClr val="bg1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94046" y="155610"/>
            <a:ext cx="2597954" cy="1058383"/>
          </a:xfrm>
          <a:prstGeom prst="rect">
            <a:avLst/>
          </a:prstGeom>
        </p:spPr>
      </p:pic>
      <p:sp>
        <p:nvSpPr>
          <p:cNvPr id="19" name="CuadroTexto 1">
            <a:extLst>
              <a:ext uri="{FF2B5EF4-FFF2-40B4-BE49-F238E27FC236}">
                <a16:creationId xmlns:a16="http://schemas.microsoft.com/office/drawing/2014/main" id="{ADE6CF4C-E226-F144-B703-364E9B9BCB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3638" y="245730"/>
            <a:ext cx="8991799" cy="29161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s-CL" altLang="es-CL" sz="2000" b="1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4. </a:t>
            </a:r>
            <a:r>
              <a:rPr lang="es-CL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Dados los elementos A y B  de números atómicos 19 y 35 respectivamente: </a:t>
            </a:r>
          </a:p>
          <a:p>
            <a:pPr algn="just">
              <a:lnSpc>
                <a:spcPct val="150000"/>
              </a:lnSpc>
              <a:spcBef>
                <a:spcPct val="0"/>
              </a:spcBef>
              <a:buFontTx/>
              <a:buNone/>
            </a:pPr>
            <a:endParaRPr lang="es-CL" altLang="es-CL" sz="2000" dirty="0">
              <a:solidFill>
                <a:schemeClr val="accent5">
                  <a:lumMod val="75000"/>
                </a:schemeClr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  <a:p>
            <a:pPr algn="just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s-CL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a) Establezca la configuración electrónica de cada uno.</a:t>
            </a:r>
          </a:p>
          <a:p>
            <a:pPr algn="just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s-CL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b) Indique su situación en el sistema periódico. </a:t>
            </a:r>
          </a:p>
          <a:p>
            <a:pPr algn="just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s-CL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c) Compare tres propiedades periódicas de ambos elementos.</a:t>
            </a:r>
          </a:p>
        </p:txBody>
      </p:sp>
      <p:sp>
        <p:nvSpPr>
          <p:cNvPr id="38" name="AutoShape 2" descr="Resultado de imagen para EXPERIMENTO DE MILLIKAN">
            <a:extLst>
              <a:ext uri="{FF2B5EF4-FFF2-40B4-BE49-F238E27FC236}">
                <a16:creationId xmlns:a16="http://schemas.microsoft.com/office/drawing/2014/main" id="{4B996BCE-CF00-7144-A295-F126085DEBD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73746800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1893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>
          <a:xfrm>
            <a:off x="11390968" y="6333135"/>
            <a:ext cx="897909" cy="524800"/>
          </a:xfrm>
        </p:spPr>
        <p:txBody>
          <a:bodyPr/>
          <a:lstStyle/>
          <a:p>
            <a:fld id="{00000000-1234-1234-1234-123412341234}" type="slidenum">
              <a:rPr lang="es-CL" smtClean="0">
                <a:solidFill>
                  <a:schemeClr val="bg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pPr/>
              <a:t>42</a:t>
            </a:fld>
            <a:endParaRPr lang="es-CL" dirty="0">
              <a:solidFill>
                <a:schemeClr val="bg1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94046" y="155610"/>
            <a:ext cx="2597954" cy="1058383"/>
          </a:xfrm>
          <a:prstGeom prst="rect">
            <a:avLst/>
          </a:prstGeom>
        </p:spPr>
      </p:pic>
      <p:sp>
        <p:nvSpPr>
          <p:cNvPr id="19" name="CuadroTexto 1">
            <a:extLst>
              <a:ext uri="{FF2B5EF4-FFF2-40B4-BE49-F238E27FC236}">
                <a16:creationId xmlns:a16="http://schemas.microsoft.com/office/drawing/2014/main" id="{ADE6CF4C-E226-F144-B703-364E9B9BCB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3638" y="245730"/>
            <a:ext cx="8991799" cy="59323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s-CL" altLang="es-CL" sz="2400" b="1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4</a:t>
            </a:r>
            <a:r>
              <a:rPr lang="es-CL" altLang="es-CL" sz="2000" b="1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.-   </a:t>
            </a:r>
            <a:r>
              <a:rPr lang="es-CL" altLang="es-CL" sz="2000" b="1" dirty="0">
                <a:solidFill>
                  <a:srgbClr val="FF2F92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Respuestas </a:t>
            </a:r>
          </a:p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s-CL" altLang="es-CL" sz="2000" b="1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a)    </a:t>
            </a:r>
            <a:r>
              <a:rPr lang="es-CL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A (Z=19):1s</a:t>
            </a:r>
            <a:r>
              <a:rPr lang="es-CL" altLang="es-CL" sz="2000" baseline="30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2</a:t>
            </a:r>
            <a:r>
              <a:rPr lang="es-CL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2s</a:t>
            </a:r>
            <a:r>
              <a:rPr lang="es-CL" altLang="es-CL" sz="2000" baseline="30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2</a:t>
            </a:r>
            <a:r>
              <a:rPr lang="es-CL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p</a:t>
            </a:r>
            <a:r>
              <a:rPr lang="es-CL" altLang="es-CL" sz="2000" baseline="30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6 </a:t>
            </a:r>
            <a:r>
              <a:rPr lang="es-CL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3s</a:t>
            </a:r>
            <a:r>
              <a:rPr lang="es-CL" altLang="es-CL" sz="2000" baseline="30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2</a:t>
            </a:r>
            <a:r>
              <a:rPr lang="es-CL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p</a:t>
            </a:r>
            <a:r>
              <a:rPr lang="es-CL" altLang="es-CL" sz="2000" baseline="30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6</a:t>
            </a:r>
            <a:r>
              <a:rPr lang="es-CL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4s</a:t>
            </a:r>
            <a:r>
              <a:rPr lang="es-CL" altLang="es-CL" sz="2000" baseline="30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1</a:t>
            </a:r>
            <a:br>
              <a:rPr lang="es-CL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</a:br>
            <a:r>
              <a:rPr lang="es-CL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      B (Z= 35): 1s</a:t>
            </a:r>
            <a:r>
              <a:rPr lang="es-CL" altLang="es-CL" sz="2000" baseline="30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2</a:t>
            </a:r>
            <a:r>
              <a:rPr lang="es-CL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2s</a:t>
            </a:r>
            <a:r>
              <a:rPr lang="es-CL" altLang="es-CL" sz="2000" baseline="30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2</a:t>
            </a:r>
            <a:r>
              <a:rPr lang="es-CL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p</a:t>
            </a:r>
            <a:r>
              <a:rPr lang="es-CL" altLang="es-CL" sz="2000" baseline="30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6</a:t>
            </a:r>
            <a:r>
              <a:rPr lang="es-CL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3s</a:t>
            </a:r>
            <a:r>
              <a:rPr lang="es-CL" altLang="es-CL" sz="2000" baseline="30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2</a:t>
            </a:r>
            <a:r>
              <a:rPr lang="es-CL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p</a:t>
            </a:r>
            <a:r>
              <a:rPr lang="es-CL" altLang="es-CL" sz="2000" baseline="30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6</a:t>
            </a:r>
            <a:r>
              <a:rPr lang="es-CL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d</a:t>
            </a:r>
            <a:r>
              <a:rPr lang="es-CL" altLang="es-CL" sz="2000" baseline="30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10</a:t>
            </a:r>
            <a:r>
              <a:rPr lang="es-CL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4s</a:t>
            </a:r>
            <a:r>
              <a:rPr lang="es-CL" altLang="es-CL" sz="2000" baseline="30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2</a:t>
            </a:r>
            <a:r>
              <a:rPr lang="es-CL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p</a:t>
            </a:r>
            <a:r>
              <a:rPr lang="es-CL" altLang="es-CL" sz="2000" baseline="30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5</a:t>
            </a:r>
          </a:p>
          <a:p>
            <a:pPr algn="just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s-CL" altLang="es-CL" sz="2000" b="1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b) </a:t>
            </a:r>
            <a:endParaRPr lang="es-CL" altLang="es-CL" sz="2000" b="1" dirty="0">
              <a:solidFill>
                <a:schemeClr val="accent5">
                  <a:lumMod val="75000"/>
                </a:schemeClr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s-CL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        A (4s1)        Grupo 1 (alcalinos)	         Periodo4</a:t>
            </a:r>
            <a:br>
              <a:rPr lang="es-CL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</a:br>
            <a:r>
              <a:rPr lang="es-CL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        B  (4s2p5)   Grupo 17 (halógenos)     Periodo 4</a:t>
            </a:r>
          </a:p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endParaRPr lang="es-CL" altLang="es-CL" sz="2000" dirty="0">
              <a:solidFill>
                <a:schemeClr val="accent5">
                  <a:lumMod val="75000"/>
                </a:schemeClr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  <a:p>
            <a:pPr algn="just">
              <a:lnSpc>
                <a:spcPct val="150000"/>
              </a:lnSpc>
              <a:buNone/>
            </a:pPr>
            <a:r>
              <a:rPr lang="es-CL" altLang="es-CL" sz="2000" b="1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c) </a:t>
            </a:r>
            <a:r>
              <a:rPr lang="es-ES_tradnl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Al estar en el mismo periodo sólo hay que ver la variación de izquierda a derecha:</a:t>
            </a:r>
          </a:p>
          <a:p>
            <a:pPr marL="779463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_tradnl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radio atómico : A &gt; B (el radio disminuye hacia la derecha)</a:t>
            </a:r>
          </a:p>
          <a:p>
            <a:pPr marL="779463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_tradnl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EI: A &lt; B  (la EI aumenta hacia la derecha)</a:t>
            </a:r>
          </a:p>
          <a:p>
            <a:pPr marL="779463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_tradnl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  <a:sym typeface="Symbol" pitchFamily="18" charset="2"/>
              </a:rPr>
              <a:t>EN: A &lt; B </a:t>
            </a:r>
            <a:r>
              <a:rPr lang="es-ES_tradnl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(la </a:t>
            </a:r>
            <a:r>
              <a:rPr lang="es-ES_tradnl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  <a:sym typeface="Symbol" pitchFamily="18" charset="2"/>
              </a:rPr>
              <a:t>EN</a:t>
            </a:r>
            <a:r>
              <a:rPr lang="es-ES_tradnl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aumenta hacia la derecha)</a:t>
            </a:r>
          </a:p>
        </p:txBody>
      </p:sp>
      <p:sp>
        <p:nvSpPr>
          <p:cNvPr id="38" name="AutoShape 2" descr="Resultado de imagen para EXPERIMENTO DE MILLIKAN">
            <a:extLst>
              <a:ext uri="{FF2B5EF4-FFF2-40B4-BE49-F238E27FC236}">
                <a16:creationId xmlns:a16="http://schemas.microsoft.com/office/drawing/2014/main" id="{4B996BCE-CF00-7144-A295-F126085DEBD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0396793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1893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>
          <a:xfrm>
            <a:off x="11390968" y="6333135"/>
            <a:ext cx="897909" cy="524800"/>
          </a:xfrm>
        </p:spPr>
        <p:txBody>
          <a:bodyPr/>
          <a:lstStyle/>
          <a:p>
            <a:fld id="{00000000-1234-1234-1234-123412341234}" type="slidenum">
              <a:rPr lang="es-CL" smtClean="0">
                <a:solidFill>
                  <a:schemeClr val="bg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pPr/>
              <a:t>43</a:t>
            </a:fld>
            <a:endParaRPr lang="es-CL" dirty="0">
              <a:solidFill>
                <a:schemeClr val="bg1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94046" y="155610"/>
            <a:ext cx="2597954" cy="1058383"/>
          </a:xfrm>
          <a:prstGeom prst="rect">
            <a:avLst/>
          </a:prstGeom>
        </p:spPr>
      </p:pic>
      <p:sp>
        <p:nvSpPr>
          <p:cNvPr id="19" name="CuadroTexto 1">
            <a:extLst>
              <a:ext uri="{FF2B5EF4-FFF2-40B4-BE49-F238E27FC236}">
                <a16:creationId xmlns:a16="http://schemas.microsoft.com/office/drawing/2014/main" id="{ADE6CF4C-E226-F144-B703-364E9B9BCB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2642" y="483406"/>
            <a:ext cx="9517262" cy="56861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s-CL" altLang="es-CL" sz="2400" b="1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5</a:t>
            </a:r>
            <a:r>
              <a:rPr lang="es-CL" altLang="es-CL" sz="2000" b="1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.- </a:t>
            </a:r>
            <a:r>
              <a:rPr lang="es-CL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Según el siguiente grupo de elementos: Ba; Ga; F; es </a:t>
            </a:r>
          </a:p>
          <a:p>
            <a:pPr algn="just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s-CL" altLang="es-CL" sz="2000" b="1" u="sng" dirty="0">
                <a:solidFill>
                  <a:srgbClr val="FF2F92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correcto afirmar</a:t>
            </a:r>
            <a:r>
              <a:rPr lang="es-CL" altLang="es-CL" sz="2000" b="1" dirty="0">
                <a:solidFill>
                  <a:srgbClr val="FF2F92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  <a:r>
              <a:rPr lang="es-CL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que el orden de:</a:t>
            </a:r>
          </a:p>
          <a:p>
            <a:pPr algn="just">
              <a:lnSpc>
                <a:spcPct val="150000"/>
              </a:lnSpc>
              <a:spcBef>
                <a:spcPct val="0"/>
              </a:spcBef>
              <a:buFontTx/>
              <a:buNone/>
            </a:pPr>
            <a:endParaRPr lang="es-CL" altLang="es-CL" sz="2000" dirty="0">
              <a:solidFill>
                <a:schemeClr val="accent5">
                  <a:lumMod val="75000"/>
                </a:schemeClr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  <a:p>
            <a:pPr algn="just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s-CL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I.	Menor a mayor energía de ionización es        F &lt; Ga &lt; Ba </a:t>
            </a:r>
          </a:p>
          <a:p>
            <a:pPr algn="just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s-CL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II.	Menor a mayor electronegatividad es            Ba &lt; Ga &lt; F</a:t>
            </a:r>
          </a:p>
          <a:p>
            <a:pPr algn="just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s-CL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III.	Menor a mayor radio atómico es 		 F &lt; Ga &lt; Ba </a:t>
            </a:r>
          </a:p>
          <a:p>
            <a:pPr algn="just">
              <a:lnSpc>
                <a:spcPct val="150000"/>
              </a:lnSpc>
              <a:spcBef>
                <a:spcPct val="0"/>
              </a:spcBef>
              <a:buFontTx/>
              <a:buNone/>
            </a:pPr>
            <a:endParaRPr lang="es-CL" altLang="es-CL" sz="2000" dirty="0">
              <a:solidFill>
                <a:schemeClr val="accent5">
                  <a:lumMod val="75000"/>
                </a:schemeClr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  <a:p>
            <a:pPr marL="457200" indent="-457200" algn="just">
              <a:lnSpc>
                <a:spcPct val="150000"/>
              </a:lnSpc>
              <a:spcBef>
                <a:spcPct val="0"/>
              </a:spcBef>
              <a:buFont typeface="+mj-lt"/>
              <a:buAutoNum type="alphaLcParenR"/>
            </a:pPr>
            <a:r>
              <a:rPr lang="es-CL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Solo I</a:t>
            </a:r>
          </a:p>
          <a:p>
            <a:pPr marL="457200" indent="-457200" algn="just">
              <a:lnSpc>
                <a:spcPct val="150000"/>
              </a:lnSpc>
              <a:spcBef>
                <a:spcPct val="0"/>
              </a:spcBef>
              <a:buFont typeface="+mj-lt"/>
              <a:buAutoNum type="alphaLcParenR"/>
            </a:pPr>
            <a:r>
              <a:rPr lang="es-CL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Solo II</a:t>
            </a:r>
          </a:p>
          <a:p>
            <a:pPr marL="457200" indent="-457200" algn="just">
              <a:lnSpc>
                <a:spcPct val="150000"/>
              </a:lnSpc>
              <a:spcBef>
                <a:spcPct val="0"/>
              </a:spcBef>
              <a:buFont typeface="+mj-lt"/>
              <a:buAutoNum type="alphaLcParenR"/>
            </a:pPr>
            <a:r>
              <a:rPr lang="es-CL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Solo III</a:t>
            </a:r>
          </a:p>
          <a:p>
            <a:pPr marL="457200" indent="-457200" algn="just">
              <a:lnSpc>
                <a:spcPct val="150000"/>
              </a:lnSpc>
              <a:spcBef>
                <a:spcPct val="0"/>
              </a:spcBef>
              <a:buFont typeface="+mj-lt"/>
              <a:buAutoNum type="alphaLcParenR"/>
            </a:pPr>
            <a:r>
              <a:rPr lang="es-CL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I y II</a:t>
            </a:r>
          </a:p>
          <a:p>
            <a:pPr marL="457200" indent="-457200" algn="just">
              <a:lnSpc>
                <a:spcPct val="150000"/>
              </a:lnSpc>
              <a:spcBef>
                <a:spcPct val="0"/>
              </a:spcBef>
              <a:buFont typeface="+mj-lt"/>
              <a:buAutoNum type="alphaLcParenR"/>
            </a:pPr>
            <a:r>
              <a:rPr lang="es-CL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II y III</a:t>
            </a:r>
          </a:p>
        </p:txBody>
      </p:sp>
      <p:sp>
        <p:nvSpPr>
          <p:cNvPr id="38" name="AutoShape 2" descr="Resultado de imagen para EXPERIMENTO DE MILLIKAN">
            <a:extLst>
              <a:ext uri="{FF2B5EF4-FFF2-40B4-BE49-F238E27FC236}">
                <a16:creationId xmlns:a16="http://schemas.microsoft.com/office/drawing/2014/main" id="{4B996BCE-CF00-7144-A295-F126085DEBD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20705308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1893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>
          <a:xfrm>
            <a:off x="11390968" y="6333135"/>
            <a:ext cx="897909" cy="524800"/>
          </a:xfrm>
        </p:spPr>
        <p:txBody>
          <a:bodyPr/>
          <a:lstStyle/>
          <a:p>
            <a:fld id="{00000000-1234-1234-1234-123412341234}" type="slidenum">
              <a:rPr lang="es-CL" smtClean="0">
                <a:solidFill>
                  <a:schemeClr val="bg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pPr/>
              <a:t>44</a:t>
            </a:fld>
            <a:endParaRPr lang="es-CL" dirty="0">
              <a:solidFill>
                <a:schemeClr val="bg1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94046" y="155610"/>
            <a:ext cx="2597954" cy="1058383"/>
          </a:xfrm>
          <a:prstGeom prst="rect">
            <a:avLst/>
          </a:prstGeom>
        </p:spPr>
      </p:pic>
      <p:sp>
        <p:nvSpPr>
          <p:cNvPr id="19" name="CuadroTexto 1">
            <a:extLst>
              <a:ext uri="{FF2B5EF4-FFF2-40B4-BE49-F238E27FC236}">
                <a16:creationId xmlns:a16="http://schemas.microsoft.com/office/drawing/2014/main" id="{ADE6CF4C-E226-F144-B703-364E9B9BCB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9184" y="170415"/>
            <a:ext cx="9194216" cy="65171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s-CL" altLang="es-CL" sz="2000" b="1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6. </a:t>
            </a:r>
            <a:r>
              <a:rPr lang="es-CL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Los elementos A y B tienen un número atómico de </a:t>
            </a:r>
            <a:r>
              <a:rPr lang="es-CL" altLang="es-CL" sz="2000" b="1" dirty="0">
                <a:solidFill>
                  <a:srgbClr val="FF2F92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15</a:t>
            </a:r>
            <a:r>
              <a:rPr lang="es-CL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y </a:t>
            </a:r>
            <a:r>
              <a:rPr lang="es-CL" altLang="es-CL" sz="2000" b="1" dirty="0">
                <a:solidFill>
                  <a:srgbClr val="FF2F92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11</a:t>
            </a:r>
            <a:r>
              <a:rPr lang="es-CL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respectivamente, por lo tanto, se puede afirmar que: </a:t>
            </a:r>
          </a:p>
          <a:p>
            <a:pPr algn="just">
              <a:lnSpc>
                <a:spcPct val="150000"/>
              </a:lnSpc>
              <a:spcBef>
                <a:spcPct val="0"/>
              </a:spcBef>
              <a:buFontTx/>
              <a:buNone/>
            </a:pPr>
            <a:endParaRPr lang="es-CL" altLang="es-CL" sz="2000" dirty="0">
              <a:solidFill>
                <a:schemeClr val="accent5">
                  <a:lumMod val="75000"/>
                </a:schemeClr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  <a:p>
            <a:pPr algn="just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s-CL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I.  Pertenecen a los grupos V A y I A del sistema periódico, respectivamente </a:t>
            </a:r>
          </a:p>
          <a:p>
            <a:pPr algn="just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s-CL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II.     A es un metal y B es un no metal </a:t>
            </a:r>
          </a:p>
          <a:p>
            <a:pPr algn="just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s-CL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III.    Ambos pertenecen al periodo 4</a:t>
            </a:r>
          </a:p>
          <a:p>
            <a:pPr algn="just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s-CL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IV.    A genera un anión y B un catión</a:t>
            </a:r>
          </a:p>
          <a:p>
            <a:pPr algn="just">
              <a:lnSpc>
                <a:spcPct val="150000"/>
              </a:lnSpc>
              <a:spcBef>
                <a:spcPct val="0"/>
              </a:spcBef>
              <a:buFontTx/>
              <a:buNone/>
            </a:pPr>
            <a:endParaRPr lang="es-CL" altLang="es-CL" sz="2000" dirty="0">
              <a:solidFill>
                <a:schemeClr val="accent5">
                  <a:lumMod val="75000"/>
                </a:schemeClr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  <a:p>
            <a:pPr marL="457200" indent="-457200" algn="just">
              <a:lnSpc>
                <a:spcPct val="150000"/>
              </a:lnSpc>
              <a:spcBef>
                <a:spcPct val="0"/>
              </a:spcBef>
              <a:buFont typeface="+mj-lt"/>
              <a:buAutoNum type="alphaLcParenR"/>
            </a:pPr>
            <a:r>
              <a:rPr lang="es-CL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I y II </a:t>
            </a:r>
          </a:p>
          <a:p>
            <a:pPr marL="457200" indent="-457200" algn="just">
              <a:lnSpc>
                <a:spcPct val="150000"/>
              </a:lnSpc>
              <a:spcBef>
                <a:spcPct val="0"/>
              </a:spcBef>
              <a:buFont typeface="+mj-lt"/>
              <a:buAutoNum type="alphaLcParenR"/>
            </a:pPr>
            <a:r>
              <a:rPr lang="es-CL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I y IV </a:t>
            </a:r>
          </a:p>
          <a:p>
            <a:pPr marL="457200" indent="-457200" algn="just">
              <a:lnSpc>
                <a:spcPct val="150000"/>
              </a:lnSpc>
              <a:spcBef>
                <a:spcPct val="0"/>
              </a:spcBef>
              <a:buFont typeface="+mj-lt"/>
              <a:buAutoNum type="alphaLcParenR"/>
            </a:pPr>
            <a:r>
              <a:rPr lang="es-CL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II y III </a:t>
            </a:r>
          </a:p>
          <a:p>
            <a:pPr marL="457200" indent="-457200" algn="just">
              <a:lnSpc>
                <a:spcPct val="150000"/>
              </a:lnSpc>
              <a:spcBef>
                <a:spcPct val="0"/>
              </a:spcBef>
              <a:buFont typeface="+mj-lt"/>
              <a:buAutoNum type="alphaLcParenR"/>
            </a:pPr>
            <a:r>
              <a:rPr lang="es-CL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I, II y III </a:t>
            </a:r>
          </a:p>
          <a:p>
            <a:pPr marL="457200" indent="-457200" algn="just">
              <a:lnSpc>
                <a:spcPct val="150000"/>
              </a:lnSpc>
              <a:spcBef>
                <a:spcPct val="0"/>
              </a:spcBef>
              <a:buFont typeface="+mj-lt"/>
              <a:buAutoNum type="alphaLcParenR"/>
            </a:pPr>
            <a:r>
              <a:rPr lang="es-CL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I, III y IV</a:t>
            </a:r>
          </a:p>
        </p:txBody>
      </p:sp>
      <p:sp>
        <p:nvSpPr>
          <p:cNvPr id="38" name="AutoShape 2" descr="Resultado de imagen para EXPERIMENTO DE MILLIKAN">
            <a:extLst>
              <a:ext uri="{FF2B5EF4-FFF2-40B4-BE49-F238E27FC236}">
                <a16:creationId xmlns:a16="http://schemas.microsoft.com/office/drawing/2014/main" id="{4B996BCE-CF00-7144-A295-F126085DEBD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4849725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1893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>
          <a:xfrm>
            <a:off x="11390968" y="6333135"/>
            <a:ext cx="897909" cy="524800"/>
          </a:xfrm>
        </p:spPr>
        <p:txBody>
          <a:bodyPr/>
          <a:lstStyle/>
          <a:p>
            <a:fld id="{00000000-1234-1234-1234-123412341234}" type="slidenum">
              <a:rPr lang="es-CL" smtClean="0">
                <a:solidFill>
                  <a:schemeClr val="bg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pPr/>
              <a:t>45</a:t>
            </a:fld>
            <a:endParaRPr lang="es-CL" dirty="0">
              <a:solidFill>
                <a:schemeClr val="bg1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94046" y="155610"/>
            <a:ext cx="2597954" cy="1058383"/>
          </a:xfrm>
          <a:prstGeom prst="rect">
            <a:avLst/>
          </a:prstGeom>
        </p:spPr>
      </p:pic>
      <p:sp>
        <p:nvSpPr>
          <p:cNvPr id="19" name="CuadroTexto 1">
            <a:extLst>
              <a:ext uri="{FF2B5EF4-FFF2-40B4-BE49-F238E27FC236}">
                <a16:creationId xmlns:a16="http://schemas.microsoft.com/office/drawing/2014/main" id="{ADE6CF4C-E226-F144-B703-364E9B9BCB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9178" y="312737"/>
            <a:ext cx="8991799" cy="56861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s-CL" altLang="es-CL" sz="2400" b="1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7</a:t>
            </a:r>
            <a:r>
              <a:rPr lang="es-CL" altLang="es-CL" sz="2000" b="1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.- </a:t>
            </a:r>
            <a:r>
              <a:rPr lang="es-CL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Se puede afirmar que el ión S</a:t>
            </a:r>
            <a:r>
              <a:rPr lang="es-CL" altLang="es-CL" sz="2000" baseline="30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2-  </a:t>
            </a:r>
            <a:r>
              <a:rPr lang="es-CL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tiene: </a:t>
            </a:r>
          </a:p>
          <a:p>
            <a:pPr algn="just">
              <a:lnSpc>
                <a:spcPct val="150000"/>
              </a:lnSpc>
              <a:spcBef>
                <a:spcPct val="0"/>
              </a:spcBef>
              <a:buFontTx/>
              <a:buNone/>
            </a:pPr>
            <a:endParaRPr lang="es-CL" altLang="es-CL" sz="2000" dirty="0">
              <a:solidFill>
                <a:schemeClr val="accent5">
                  <a:lumMod val="75000"/>
                </a:schemeClr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  <a:p>
            <a:pPr marL="514350" indent="-514350" algn="just">
              <a:lnSpc>
                <a:spcPct val="150000"/>
              </a:lnSpc>
              <a:spcBef>
                <a:spcPct val="0"/>
              </a:spcBef>
              <a:buFont typeface="+mj-lt"/>
              <a:buAutoNum type="romanUcPeriod"/>
            </a:pPr>
            <a:r>
              <a:rPr lang="es-CL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El número de electrones igual a Z.</a:t>
            </a:r>
          </a:p>
          <a:p>
            <a:pPr marL="514350" indent="-514350" algn="just">
              <a:lnSpc>
                <a:spcPct val="150000"/>
              </a:lnSpc>
              <a:spcBef>
                <a:spcPct val="0"/>
              </a:spcBef>
              <a:buFont typeface="+mj-lt"/>
              <a:buAutoNum type="romanUcPeriod"/>
            </a:pPr>
            <a:r>
              <a:rPr lang="es-CL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Dos electrones más que el número de protones.</a:t>
            </a:r>
          </a:p>
          <a:p>
            <a:pPr marL="514350" indent="-514350" algn="just">
              <a:lnSpc>
                <a:spcPct val="150000"/>
              </a:lnSpc>
              <a:spcBef>
                <a:spcPct val="0"/>
              </a:spcBef>
              <a:buFont typeface="+mj-lt"/>
              <a:buAutoNum type="romanUcPeriod"/>
            </a:pPr>
            <a:r>
              <a:rPr lang="es-CL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Un radio atómico mayor que el del átomo neutro. </a:t>
            </a:r>
          </a:p>
          <a:p>
            <a:pPr marL="514350" indent="-514350" algn="just">
              <a:lnSpc>
                <a:spcPct val="150000"/>
              </a:lnSpc>
              <a:spcBef>
                <a:spcPct val="0"/>
              </a:spcBef>
              <a:buFont typeface="+mj-lt"/>
              <a:buAutoNum type="romanUcPeriod"/>
            </a:pPr>
            <a:r>
              <a:rPr lang="es-CL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La configuración electrónica del Argón.</a:t>
            </a:r>
          </a:p>
          <a:p>
            <a:pPr algn="just">
              <a:lnSpc>
                <a:spcPct val="150000"/>
              </a:lnSpc>
              <a:spcBef>
                <a:spcPct val="0"/>
              </a:spcBef>
              <a:buFontTx/>
              <a:buNone/>
            </a:pPr>
            <a:endParaRPr lang="es-CL" altLang="es-CL" sz="2000" dirty="0">
              <a:solidFill>
                <a:schemeClr val="accent5">
                  <a:lumMod val="75000"/>
                </a:schemeClr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  <a:p>
            <a:pPr marL="457200" indent="-457200" algn="just">
              <a:lnSpc>
                <a:spcPct val="150000"/>
              </a:lnSpc>
              <a:spcBef>
                <a:spcPct val="0"/>
              </a:spcBef>
              <a:buFont typeface="+mj-lt"/>
              <a:buAutoNum type="alphaLcParenR"/>
            </a:pPr>
            <a:r>
              <a:rPr lang="es-CL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I y II </a:t>
            </a:r>
          </a:p>
          <a:p>
            <a:pPr marL="457200" indent="-457200" algn="just">
              <a:lnSpc>
                <a:spcPct val="150000"/>
              </a:lnSpc>
              <a:spcBef>
                <a:spcPct val="0"/>
              </a:spcBef>
              <a:buFont typeface="+mj-lt"/>
              <a:buAutoNum type="alphaLcParenR"/>
            </a:pPr>
            <a:r>
              <a:rPr lang="es-CL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I y III </a:t>
            </a:r>
          </a:p>
          <a:p>
            <a:pPr marL="457200" indent="-457200" algn="just">
              <a:lnSpc>
                <a:spcPct val="150000"/>
              </a:lnSpc>
              <a:spcBef>
                <a:spcPct val="0"/>
              </a:spcBef>
              <a:buFont typeface="+mj-lt"/>
              <a:buAutoNum type="alphaLcParenR"/>
            </a:pPr>
            <a:r>
              <a:rPr lang="es-CL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II y III </a:t>
            </a:r>
          </a:p>
          <a:p>
            <a:pPr marL="457200" indent="-457200" algn="just">
              <a:lnSpc>
                <a:spcPct val="150000"/>
              </a:lnSpc>
              <a:spcBef>
                <a:spcPct val="0"/>
              </a:spcBef>
              <a:buFont typeface="+mj-lt"/>
              <a:buAutoNum type="alphaLcParenR"/>
            </a:pPr>
            <a:r>
              <a:rPr lang="es-CL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I, II y III </a:t>
            </a:r>
          </a:p>
          <a:p>
            <a:pPr marL="457200" indent="-457200" algn="just">
              <a:lnSpc>
                <a:spcPct val="150000"/>
              </a:lnSpc>
              <a:spcBef>
                <a:spcPct val="0"/>
              </a:spcBef>
              <a:buFont typeface="+mj-lt"/>
              <a:buAutoNum type="alphaLcParenR"/>
            </a:pPr>
            <a:r>
              <a:rPr lang="es-CL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II, III y IV</a:t>
            </a:r>
          </a:p>
        </p:txBody>
      </p:sp>
      <p:sp>
        <p:nvSpPr>
          <p:cNvPr id="38" name="AutoShape 2" descr="Resultado de imagen para EXPERIMENTO DE MILLIKAN">
            <a:extLst>
              <a:ext uri="{FF2B5EF4-FFF2-40B4-BE49-F238E27FC236}">
                <a16:creationId xmlns:a16="http://schemas.microsoft.com/office/drawing/2014/main" id="{4B996BCE-CF00-7144-A295-F126085DEBD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91BF6F03-1D73-0847-AB71-33140EA8C016}"/>
              </a:ext>
            </a:extLst>
          </p:cNvPr>
          <p:cNvSpPr txBox="1"/>
          <p:nvPr/>
        </p:nvSpPr>
        <p:spPr>
          <a:xfrm>
            <a:off x="1729946" y="232307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22028259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1893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>
          <a:xfrm>
            <a:off x="11390968" y="6333135"/>
            <a:ext cx="897909" cy="524800"/>
          </a:xfrm>
        </p:spPr>
        <p:txBody>
          <a:bodyPr/>
          <a:lstStyle/>
          <a:p>
            <a:fld id="{00000000-1234-1234-1234-123412341234}" type="slidenum">
              <a:rPr lang="es-CL" smtClean="0">
                <a:solidFill>
                  <a:schemeClr val="bg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pPr/>
              <a:t>46</a:t>
            </a:fld>
            <a:endParaRPr lang="es-CL" dirty="0">
              <a:solidFill>
                <a:schemeClr val="bg1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94046" y="155610"/>
            <a:ext cx="2597954" cy="1058383"/>
          </a:xfrm>
          <a:prstGeom prst="rect">
            <a:avLst/>
          </a:prstGeom>
        </p:spPr>
      </p:pic>
      <p:sp>
        <p:nvSpPr>
          <p:cNvPr id="19" name="CuadroTexto 1">
            <a:extLst>
              <a:ext uri="{FF2B5EF4-FFF2-40B4-BE49-F238E27FC236}">
                <a16:creationId xmlns:a16="http://schemas.microsoft.com/office/drawing/2014/main" id="{ADE6CF4C-E226-F144-B703-364E9B9BCB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3638" y="245730"/>
            <a:ext cx="8991799" cy="19928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s-CL" altLang="es-CL" sz="2400" b="1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8</a:t>
            </a:r>
            <a:r>
              <a:rPr lang="es-CL" altLang="es-CL" sz="2000" b="1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.- </a:t>
            </a:r>
            <a:r>
              <a:rPr lang="es-CL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En las siguientes figuras, el sentido de las flechas representa un aumento de una propiedad periódica. ¿Cuál opción contiene las propiedades periódicas que varían de acuerdo al esquema correspondiente a cada columna?</a:t>
            </a:r>
          </a:p>
        </p:txBody>
      </p:sp>
      <p:sp>
        <p:nvSpPr>
          <p:cNvPr id="38" name="AutoShape 2" descr="Resultado de imagen para EXPERIMENTO DE MILLIKAN">
            <a:extLst>
              <a:ext uri="{FF2B5EF4-FFF2-40B4-BE49-F238E27FC236}">
                <a16:creationId xmlns:a16="http://schemas.microsoft.com/office/drawing/2014/main" id="{4B996BCE-CF00-7144-A295-F126085DEBD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91BF6F03-1D73-0847-AB71-33140EA8C016}"/>
              </a:ext>
            </a:extLst>
          </p:cNvPr>
          <p:cNvSpPr txBox="1"/>
          <p:nvPr/>
        </p:nvSpPr>
        <p:spPr>
          <a:xfrm>
            <a:off x="1729946" y="232307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_tradnl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BDE82E3B-5FAA-B04F-A971-10A7D839E09B}"/>
              </a:ext>
            </a:extLst>
          </p:cNvPr>
          <p:cNvSpPr txBox="1"/>
          <p:nvPr/>
        </p:nvSpPr>
        <p:spPr>
          <a:xfrm>
            <a:off x="2940908" y="222421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_tradnl" dirty="0"/>
          </a:p>
        </p:txBody>
      </p:sp>
      <p:pic>
        <p:nvPicPr>
          <p:cNvPr id="12" name="16 Imagen">
            <a:extLst>
              <a:ext uri="{FF2B5EF4-FFF2-40B4-BE49-F238E27FC236}">
                <a16:creationId xmlns:a16="http://schemas.microsoft.com/office/drawing/2014/main" id="{E726DA3E-125A-754F-AB70-30DF4AE897B1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178" y="2524881"/>
            <a:ext cx="5954022" cy="380825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4226531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s-CL" smtClean="0"/>
              <a:pPr/>
              <a:t>47</a:t>
            </a:fld>
            <a:endParaRPr lang="es-CL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46684" y="1426351"/>
            <a:ext cx="6096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4594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300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>
          <a:ln>
            <a:noFill/>
          </a:ln>
        </p:spPr>
        <p:txBody>
          <a:bodyPr/>
          <a:lstStyle/>
          <a:p>
            <a:fld id="{00000000-1234-1234-1234-123412341234}" type="slidenum">
              <a:rPr lang="es-CL" smtClean="0">
                <a:latin typeface="Lucida Sans Unicode" panose="020B0602030504020204" pitchFamily="34" charset="0"/>
                <a:cs typeface="Lucida Sans Unicode" panose="020B0602030504020204" pitchFamily="34" charset="0"/>
              </a:rPr>
              <a:pPr/>
              <a:t>5</a:t>
            </a:fld>
            <a:endParaRPr lang="es-CL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79280" y="132951"/>
            <a:ext cx="2116765" cy="1058383"/>
          </a:xfrm>
          <a:prstGeom prst="rect">
            <a:avLst/>
          </a:prstGeom>
          <a:ln>
            <a:noFill/>
          </a:ln>
        </p:spPr>
      </p:pic>
      <p:sp>
        <p:nvSpPr>
          <p:cNvPr id="16" name="14 Rectángulo">
            <a:extLst>
              <a:ext uri="{FF2B5EF4-FFF2-40B4-BE49-F238E27FC236}">
                <a16:creationId xmlns:a16="http://schemas.microsoft.com/office/drawing/2014/main" id="{7E4DCD1A-EE5C-7A49-BA5E-F1C8E00FE28A}"/>
              </a:ext>
            </a:extLst>
          </p:cNvPr>
          <p:cNvSpPr/>
          <p:nvPr/>
        </p:nvSpPr>
        <p:spPr>
          <a:xfrm>
            <a:off x="7472607" y="152412"/>
            <a:ext cx="184731" cy="461665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defTabSz="1219170">
              <a:defRPr/>
            </a:pPr>
            <a:endParaRPr lang="es-CL" sz="2400" dirty="0">
              <a:solidFill>
                <a:srgbClr val="0000FF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18" name="object 5">
            <a:extLst>
              <a:ext uri="{FF2B5EF4-FFF2-40B4-BE49-F238E27FC236}">
                <a16:creationId xmlns:a16="http://schemas.microsoft.com/office/drawing/2014/main" id="{EFEB5739-4EE1-AE44-A74F-4EDEFAD8C496}"/>
              </a:ext>
            </a:extLst>
          </p:cNvPr>
          <p:cNvSpPr txBox="1"/>
          <p:nvPr/>
        </p:nvSpPr>
        <p:spPr>
          <a:xfrm>
            <a:off x="0" y="432488"/>
            <a:ext cx="9525965" cy="515526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s-CL" sz="2800" b="1" dirty="0">
                <a:solidFill>
                  <a:srgbClr val="FF2F92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Electrones de Valencia</a:t>
            </a:r>
          </a:p>
          <a:p>
            <a:pPr algn="ctr"/>
            <a:endParaRPr lang="es-CL" sz="2800" b="1" dirty="0">
              <a:solidFill>
                <a:srgbClr val="FF2F92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12" name="18 CuadroTexto">
            <a:extLst>
              <a:ext uri="{FF2B5EF4-FFF2-40B4-BE49-F238E27FC236}">
                <a16:creationId xmlns:a16="http://schemas.microsoft.com/office/drawing/2014/main" id="{0C3CB940-13EE-1543-9DD5-9F9274C65CDA}"/>
              </a:ext>
            </a:extLst>
          </p:cNvPr>
          <p:cNvSpPr txBox="1"/>
          <p:nvPr/>
        </p:nvSpPr>
        <p:spPr>
          <a:xfrm>
            <a:off x="95955" y="1191334"/>
            <a:ext cx="89659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2000" b="1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¿Cómo se determinan los electrones de valencia o la capa de valencia?</a:t>
            </a:r>
          </a:p>
        </p:txBody>
      </p:sp>
      <p:sp>
        <p:nvSpPr>
          <p:cNvPr id="13" name="24 Rectángulo">
            <a:extLst>
              <a:ext uri="{FF2B5EF4-FFF2-40B4-BE49-F238E27FC236}">
                <a16:creationId xmlns:a16="http://schemas.microsoft.com/office/drawing/2014/main" id="{65444367-7CBB-CB4F-9ABC-4DDB0B665743}"/>
              </a:ext>
            </a:extLst>
          </p:cNvPr>
          <p:cNvSpPr/>
          <p:nvPr/>
        </p:nvSpPr>
        <p:spPr>
          <a:xfrm>
            <a:off x="393699" y="1982082"/>
            <a:ext cx="3110259" cy="400110"/>
          </a:xfrm>
          <a:prstGeom prst="rect">
            <a:avLst/>
          </a:prstGeom>
          <a:solidFill>
            <a:srgbClr val="FF9300"/>
          </a:solidFill>
          <a:ln w="28575">
            <a:noFill/>
          </a:ln>
        </p:spPr>
        <p:txBody>
          <a:bodyPr wrap="square" anchor="ctr">
            <a:spAutoFit/>
          </a:bodyPr>
          <a:lstStyle/>
          <a:p>
            <a:pPr algn="ctr"/>
            <a:r>
              <a:rPr lang="es-CL" sz="2000" b="1" dirty="0">
                <a:solidFill>
                  <a:schemeClr val="bg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Ultimo nivel energético</a:t>
            </a:r>
          </a:p>
        </p:txBody>
      </p:sp>
      <p:sp>
        <p:nvSpPr>
          <p:cNvPr id="14" name="25 Rectángulo">
            <a:extLst>
              <a:ext uri="{FF2B5EF4-FFF2-40B4-BE49-F238E27FC236}">
                <a16:creationId xmlns:a16="http://schemas.microsoft.com/office/drawing/2014/main" id="{E662A318-1014-0C43-B494-F338EF9B523F}"/>
              </a:ext>
            </a:extLst>
          </p:cNvPr>
          <p:cNvSpPr/>
          <p:nvPr/>
        </p:nvSpPr>
        <p:spPr>
          <a:xfrm>
            <a:off x="4578917" y="1979526"/>
            <a:ext cx="4712815" cy="400110"/>
          </a:xfrm>
          <a:prstGeom prst="rect">
            <a:avLst/>
          </a:prstGeom>
          <a:solidFill>
            <a:srgbClr val="008000"/>
          </a:solidFill>
          <a:ln w="28575">
            <a:noFill/>
          </a:ln>
        </p:spPr>
        <p:txBody>
          <a:bodyPr wrap="square" anchor="ctr">
            <a:spAutoFit/>
          </a:bodyPr>
          <a:lstStyle/>
          <a:p>
            <a:pPr algn="ctr"/>
            <a:r>
              <a:rPr lang="es-CL" sz="2000" b="1" dirty="0">
                <a:solidFill>
                  <a:schemeClr val="bg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Donde se colocó al ultimo electrón</a:t>
            </a:r>
          </a:p>
        </p:txBody>
      </p:sp>
      <p:sp>
        <p:nvSpPr>
          <p:cNvPr id="17" name="27 Rectángulo">
            <a:extLst>
              <a:ext uri="{FF2B5EF4-FFF2-40B4-BE49-F238E27FC236}">
                <a16:creationId xmlns:a16="http://schemas.microsoft.com/office/drawing/2014/main" id="{B254A472-B965-EA4D-97EE-BB2DB7FA79DC}"/>
              </a:ext>
            </a:extLst>
          </p:cNvPr>
          <p:cNvSpPr/>
          <p:nvPr/>
        </p:nvSpPr>
        <p:spPr>
          <a:xfrm>
            <a:off x="673835" y="2931612"/>
            <a:ext cx="8865358" cy="1323439"/>
          </a:xfrm>
          <a:prstGeom prst="rect">
            <a:avLst/>
          </a:prstGeom>
          <a:ln w="28575">
            <a:noFill/>
          </a:ln>
        </p:spPr>
        <p:txBody>
          <a:bodyPr wrap="square" anchor="ctr">
            <a:spAutoFit/>
          </a:bodyPr>
          <a:lstStyle/>
          <a:p>
            <a:r>
              <a:rPr lang="es-ES" sz="2000" b="1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EJEMPLO 1: </a:t>
            </a:r>
            <a:r>
              <a:rPr lang="es-ES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Determinar la capa de valencia del Magnesio (Mg):</a:t>
            </a:r>
          </a:p>
          <a:p>
            <a:endParaRPr lang="es-ES" sz="2000" dirty="0">
              <a:solidFill>
                <a:schemeClr val="accent5">
                  <a:lumMod val="75000"/>
                </a:schemeClr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  <a:p>
            <a:r>
              <a:rPr lang="es-ES" sz="2000" b="1" baseline="-25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12</a:t>
            </a:r>
            <a:r>
              <a:rPr lang="es-ES" sz="2000" b="1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Mg  </a:t>
            </a:r>
            <a:r>
              <a:rPr lang="es-ES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1s</a:t>
            </a:r>
            <a:r>
              <a:rPr lang="es-ES" sz="2000" baseline="30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2</a:t>
            </a:r>
            <a:r>
              <a:rPr lang="es-ES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 2s</a:t>
            </a:r>
            <a:r>
              <a:rPr lang="es-ES" sz="2000" baseline="30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2 </a:t>
            </a:r>
            <a:r>
              <a:rPr lang="es-ES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2p</a:t>
            </a:r>
            <a:r>
              <a:rPr lang="es-ES" sz="2000" baseline="30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6</a:t>
            </a:r>
            <a:r>
              <a:rPr lang="es-ES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 3   s</a:t>
            </a:r>
            <a:r>
              <a:rPr lang="es-ES" sz="2000" baseline="30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2        </a:t>
            </a:r>
            <a:r>
              <a:rPr lang="es-ES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       </a:t>
            </a:r>
            <a:r>
              <a:rPr lang="es-ES" sz="2000" b="1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	</a:t>
            </a:r>
            <a:r>
              <a:rPr lang="es-ES" sz="2000" b="1" dirty="0">
                <a:solidFill>
                  <a:srgbClr val="0118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CAPA DE VALENCIA: 3s</a:t>
            </a:r>
            <a:r>
              <a:rPr lang="es-ES" sz="2000" b="1" baseline="30000" dirty="0">
                <a:solidFill>
                  <a:srgbClr val="0118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2</a:t>
            </a:r>
          </a:p>
          <a:p>
            <a:endParaRPr lang="es-ES" sz="2000" dirty="0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19" name="28 Rectángulo">
            <a:extLst>
              <a:ext uri="{FF2B5EF4-FFF2-40B4-BE49-F238E27FC236}">
                <a16:creationId xmlns:a16="http://schemas.microsoft.com/office/drawing/2014/main" id="{F9E2E270-DDE8-6B44-AA17-4F65F442ACA8}"/>
              </a:ext>
            </a:extLst>
          </p:cNvPr>
          <p:cNvSpPr/>
          <p:nvPr/>
        </p:nvSpPr>
        <p:spPr>
          <a:xfrm>
            <a:off x="3084774" y="3452497"/>
            <a:ext cx="355684" cy="457200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20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</a:p>
        </p:txBody>
      </p:sp>
      <p:sp>
        <p:nvSpPr>
          <p:cNvPr id="24" name="29 Rectángulo">
            <a:extLst>
              <a:ext uri="{FF2B5EF4-FFF2-40B4-BE49-F238E27FC236}">
                <a16:creationId xmlns:a16="http://schemas.microsoft.com/office/drawing/2014/main" id="{E377E565-7A9C-584B-B4D2-709435E29A35}"/>
              </a:ext>
            </a:extLst>
          </p:cNvPr>
          <p:cNvSpPr/>
          <p:nvPr/>
        </p:nvSpPr>
        <p:spPr>
          <a:xfrm>
            <a:off x="3503958" y="3452497"/>
            <a:ext cx="444605" cy="457200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20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</a:p>
        </p:txBody>
      </p:sp>
      <p:sp>
        <p:nvSpPr>
          <p:cNvPr id="27" name="31 Rectángulo">
            <a:extLst>
              <a:ext uri="{FF2B5EF4-FFF2-40B4-BE49-F238E27FC236}">
                <a16:creationId xmlns:a16="http://schemas.microsoft.com/office/drawing/2014/main" id="{216B3B12-30D1-4141-9FE5-DC86EB7FF577}"/>
              </a:ext>
            </a:extLst>
          </p:cNvPr>
          <p:cNvSpPr/>
          <p:nvPr/>
        </p:nvSpPr>
        <p:spPr>
          <a:xfrm>
            <a:off x="673835" y="4609817"/>
            <a:ext cx="7597080" cy="1323439"/>
          </a:xfrm>
          <a:prstGeom prst="rect">
            <a:avLst/>
          </a:prstGeom>
          <a:ln w="28575">
            <a:noFill/>
          </a:ln>
        </p:spPr>
        <p:txBody>
          <a:bodyPr wrap="square" anchor="ctr">
            <a:spAutoFit/>
          </a:bodyPr>
          <a:lstStyle/>
          <a:p>
            <a:r>
              <a:rPr lang="es-ES" sz="2000" b="1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EJEMPLO 2: </a:t>
            </a:r>
            <a:r>
              <a:rPr lang="es-ES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Determinar la capa de valencia del flúor (F):</a:t>
            </a:r>
          </a:p>
          <a:p>
            <a:endParaRPr lang="es-ES" sz="2000" dirty="0">
              <a:solidFill>
                <a:schemeClr val="accent5">
                  <a:lumMod val="75000"/>
                </a:schemeClr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  <a:p>
            <a:r>
              <a:rPr lang="es-ES" sz="2000" b="1" baseline="-25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9</a:t>
            </a:r>
            <a:r>
              <a:rPr lang="es-ES" sz="2000" b="1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F  </a:t>
            </a:r>
            <a:r>
              <a:rPr lang="es-ES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1s</a:t>
            </a:r>
            <a:r>
              <a:rPr lang="es-ES" sz="2000" baseline="30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2</a:t>
            </a:r>
            <a:r>
              <a:rPr lang="es-ES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 2  s</a:t>
            </a:r>
            <a:r>
              <a:rPr lang="es-ES" sz="2000" baseline="30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2 </a:t>
            </a:r>
            <a:r>
              <a:rPr lang="es-ES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2  p</a:t>
            </a:r>
            <a:r>
              <a:rPr lang="es-ES" sz="2000" baseline="30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5</a:t>
            </a:r>
            <a:r>
              <a:rPr lang="es-ES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                    </a:t>
            </a:r>
            <a:r>
              <a:rPr lang="es-ES" sz="2000" b="1" dirty="0">
                <a:solidFill>
                  <a:srgbClr val="0118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CAPA DE VALENCIA: 2s</a:t>
            </a:r>
            <a:r>
              <a:rPr lang="es-ES" sz="2000" b="1" baseline="30000" dirty="0">
                <a:solidFill>
                  <a:srgbClr val="0118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2 </a:t>
            </a:r>
            <a:r>
              <a:rPr lang="es-ES" sz="2000" b="1" dirty="0">
                <a:solidFill>
                  <a:srgbClr val="0118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2p</a:t>
            </a:r>
            <a:r>
              <a:rPr lang="es-ES" sz="2000" b="1" baseline="30000" dirty="0">
                <a:solidFill>
                  <a:srgbClr val="0118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5</a:t>
            </a:r>
          </a:p>
          <a:p>
            <a:r>
              <a:rPr lang="es-ES" sz="2000" b="1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				</a:t>
            </a:r>
            <a:endParaRPr lang="es-ES" sz="2000" dirty="0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28" name="32 Rectángulo">
            <a:extLst>
              <a:ext uri="{FF2B5EF4-FFF2-40B4-BE49-F238E27FC236}">
                <a16:creationId xmlns:a16="http://schemas.microsoft.com/office/drawing/2014/main" id="{AC7C8344-8EA2-CB43-9C7C-964A70722E87}"/>
              </a:ext>
            </a:extLst>
          </p:cNvPr>
          <p:cNvSpPr/>
          <p:nvPr/>
        </p:nvSpPr>
        <p:spPr>
          <a:xfrm>
            <a:off x="1644028" y="5209466"/>
            <a:ext cx="304800" cy="457200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/>
              <a:t> </a:t>
            </a:r>
          </a:p>
        </p:txBody>
      </p:sp>
      <p:sp>
        <p:nvSpPr>
          <p:cNvPr id="29" name="33 Rectángulo">
            <a:extLst>
              <a:ext uri="{FF2B5EF4-FFF2-40B4-BE49-F238E27FC236}">
                <a16:creationId xmlns:a16="http://schemas.microsoft.com/office/drawing/2014/main" id="{7C8B36AE-64FC-5348-9D7E-46CC3E3FAEEE}"/>
              </a:ext>
            </a:extLst>
          </p:cNvPr>
          <p:cNvSpPr/>
          <p:nvPr/>
        </p:nvSpPr>
        <p:spPr>
          <a:xfrm>
            <a:off x="2703774" y="5209466"/>
            <a:ext cx="381000" cy="457200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325920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300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>
          <a:ln>
            <a:noFill/>
          </a:ln>
        </p:spPr>
        <p:txBody>
          <a:bodyPr/>
          <a:lstStyle/>
          <a:p>
            <a:fld id="{00000000-1234-1234-1234-123412341234}" type="slidenum">
              <a:rPr lang="es-CL" smtClean="0">
                <a:latin typeface="Lucida Sans Unicode" panose="020B0602030504020204" pitchFamily="34" charset="0"/>
                <a:cs typeface="Lucida Sans Unicode" panose="020B0602030504020204" pitchFamily="34" charset="0"/>
              </a:rPr>
              <a:pPr/>
              <a:t>6</a:t>
            </a:fld>
            <a:endParaRPr lang="es-CL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79280" y="132951"/>
            <a:ext cx="2116765" cy="1058383"/>
          </a:xfrm>
          <a:prstGeom prst="rect">
            <a:avLst/>
          </a:prstGeom>
          <a:ln>
            <a:noFill/>
          </a:ln>
        </p:spPr>
      </p:pic>
      <p:sp>
        <p:nvSpPr>
          <p:cNvPr id="16" name="14 Rectángulo">
            <a:extLst>
              <a:ext uri="{FF2B5EF4-FFF2-40B4-BE49-F238E27FC236}">
                <a16:creationId xmlns:a16="http://schemas.microsoft.com/office/drawing/2014/main" id="{7E4DCD1A-EE5C-7A49-BA5E-F1C8E00FE28A}"/>
              </a:ext>
            </a:extLst>
          </p:cNvPr>
          <p:cNvSpPr/>
          <p:nvPr/>
        </p:nvSpPr>
        <p:spPr>
          <a:xfrm>
            <a:off x="7472607" y="152412"/>
            <a:ext cx="184731" cy="461665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defTabSz="1219170">
              <a:defRPr/>
            </a:pPr>
            <a:endParaRPr lang="es-CL" sz="2400" dirty="0">
              <a:solidFill>
                <a:srgbClr val="0000FF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18" name="object 5">
            <a:extLst>
              <a:ext uri="{FF2B5EF4-FFF2-40B4-BE49-F238E27FC236}">
                <a16:creationId xmlns:a16="http://schemas.microsoft.com/office/drawing/2014/main" id="{782D8299-BF19-3F47-AD90-95E0DB4F0FCA}"/>
              </a:ext>
            </a:extLst>
          </p:cNvPr>
          <p:cNvSpPr txBox="1"/>
          <p:nvPr/>
        </p:nvSpPr>
        <p:spPr>
          <a:xfrm>
            <a:off x="231157" y="259902"/>
            <a:ext cx="8844024" cy="668983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>
            <a:noAutofit/>
          </a:bodyPr>
          <a:lstStyle/>
          <a:p>
            <a:pPr algn="just"/>
            <a:r>
              <a:rPr lang="es-CL" sz="2800" b="1" dirty="0">
                <a:solidFill>
                  <a:srgbClr val="FF2F92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Distribución de los Elementos en la Tabla Periódica</a:t>
            </a:r>
          </a:p>
          <a:p>
            <a:pPr algn="just"/>
            <a:endParaRPr lang="es-CL" sz="2800" b="1" dirty="0">
              <a:solidFill>
                <a:srgbClr val="FF2F92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24" name="Rectangle 3">
            <a:extLst>
              <a:ext uri="{FF2B5EF4-FFF2-40B4-BE49-F238E27FC236}">
                <a16:creationId xmlns:a16="http://schemas.microsoft.com/office/drawing/2014/main" id="{9BCCADD1-DEFE-D542-8E3A-39C4DE741480}"/>
              </a:ext>
            </a:extLst>
          </p:cNvPr>
          <p:cNvSpPr txBox="1">
            <a:spLocks noChangeArrowheads="1"/>
          </p:cNvSpPr>
          <p:nvPr/>
        </p:nvSpPr>
        <p:spPr>
          <a:xfrm>
            <a:off x="3843164" y="1353607"/>
            <a:ext cx="5334000" cy="504000"/>
          </a:xfrm>
          <a:prstGeom prst="rect">
            <a:avLst/>
          </a:prstGeom>
          <a:ln w="28575">
            <a:noFill/>
          </a:ln>
        </p:spPr>
        <p:txBody>
          <a:bodyPr anchor="ctr"/>
          <a:lstStyle/>
          <a:p>
            <a:pPr marL="274320" marR="0" lvl="0" indent="-274320" algn="ctr" defTabSz="914400" rtl="0" eaLnBrk="1" fontAlgn="auto" latinLnBrk="0" hangingPunct="1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Clr>
                <a:schemeClr val="accent1"/>
              </a:buClr>
              <a:buSzPct val="85000"/>
              <a:tabLst/>
              <a:defRPr/>
            </a:pPr>
            <a:r>
              <a:rPr kumimoji="0" lang="es-ES_tradnl" sz="2000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Lucida Sans Unicode" panose="020B0602030504020204" pitchFamily="34" charset="0"/>
                <a:cs typeface="Lucida Sans Unicode" panose="020B0602030504020204" pitchFamily="34" charset="0"/>
              </a:rPr>
              <a:t>En 7 filas denominadas (periodos).</a:t>
            </a:r>
          </a:p>
        </p:txBody>
      </p:sp>
      <p:sp>
        <p:nvSpPr>
          <p:cNvPr id="25" name="Rectangle 3">
            <a:extLst>
              <a:ext uri="{FF2B5EF4-FFF2-40B4-BE49-F238E27FC236}">
                <a16:creationId xmlns:a16="http://schemas.microsoft.com/office/drawing/2014/main" id="{97FFB6DA-832F-7A4F-89A4-C5CC7BAE967F}"/>
              </a:ext>
            </a:extLst>
          </p:cNvPr>
          <p:cNvSpPr txBox="1">
            <a:spLocks noChangeArrowheads="1"/>
          </p:cNvSpPr>
          <p:nvPr/>
        </p:nvSpPr>
        <p:spPr>
          <a:xfrm>
            <a:off x="3670300" y="2444720"/>
            <a:ext cx="6037188" cy="1008000"/>
          </a:xfrm>
          <a:prstGeom prst="rect">
            <a:avLst/>
          </a:prstGeom>
          <a:ln w="28575">
            <a:noFill/>
          </a:ln>
        </p:spPr>
        <p:txBody>
          <a:bodyPr anchor="ctr"/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Clr>
                <a:schemeClr val="accent1"/>
              </a:buClr>
              <a:buSzPct val="85000"/>
              <a:tabLst/>
              <a:defRPr/>
            </a:pPr>
            <a:r>
              <a:rPr kumimoji="0" lang="es-ES_tradnl" sz="2000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Lucida Sans Unicode" panose="020B0602030504020204" pitchFamily="34" charset="0"/>
                <a:cs typeface="Lucida Sans Unicode" panose="020B0602030504020204" pitchFamily="34" charset="0"/>
              </a:rPr>
              <a:t>En 18 columnas o familias, las cuales se ordenan en grupos; 8 grupos A y 10 grupos B.</a:t>
            </a:r>
          </a:p>
        </p:txBody>
      </p:sp>
      <p:pic>
        <p:nvPicPr>
          <p:cNvPr id="26" name="Picture 2" descr="http://www.portalhuarpe.com.ar/medhime20/Nuevos%20OA/Quimica%20Gomez/imagenes/grupos.jpg">
            <a:extLst>
              <a:ext uri="{FF2B5EF4-FFF2-40B4-BE49-F238E27FC236}">
                <a16:creationId xmlns:a16="http://schemas.microsoft.com/office/drawing/2014/main" id="{275D0857-1434-1F4D-8689-6A08FBDB2B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1586" y="1222442"/>
            <a:ext cx="3278714" cy="2511358"/>
          </a:xfrm>
          <a:prstGeom prst="rect">
            <a:avLst/>
          </a:prstGeom>
          <a:noFill/>
        </p:spPr>
      </p:pic>
      <p:sp>
        <p:nvSpPr>
          <p:cNvPr id="27" name="39 Rectángulo">
            <a:extLst>
              <a:ext uri="{FF2B5EF4-FFF2-40B4-BE49-F238E27FC236}">
                <a16:creationId xmlns:a16="http://schemas.microsoft.com/office/drawing/2014/main" id="{BD675CFC-08CB-204B-9499-21D1E7F9F1EF}"/>
              </a:ext>
            </a:extLst>
          </p:cNvPr>
          <p:cNvSpPr/>
          <p:nvPr/>
        </p:nvSpPr>
        <p:spPr>
          <a:xfrm>
            <a:off x="467544" y="3992776"/>
            <a:ext cx="3600400" cy="468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txBody>
          <a:bodyPr wrap="square" anchor="ctr">
            <a:spAutoFit/>
          </a:bodyPr>
          <a:lstStyle/>
          <a:p>
            <a:pPr algn="ctr"/>
            <a:r>
              <a:rPr lang="es-ES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GRUPOS Y PERIODOS</a:t>
            </a:r>
          </a:p>
        </p:txBody>
      </p:sp>
      <p:sp>
        <p:nvSpPr>
          <p:cNvPr id="28" name="40 Cheurón">
            <a:extLst>
              <a:ext uri="{FF2B5EF4-FFF2-40B4-BE49-F238E27FC236}">
                <a16:creationId xmlns:a16="http://schemas.microsoft.com/office/drawing/2014/main" id="{1441B654-003A-C940-AF77-F8DCA7083ADE}"/>
              </a:ext>
            </a:extLst>
          </p:cNvPr>
          <p:cNvSpPr/>
          <p:nvPr/>
        </p:nvSpPr>
        <p:spPr>
          <a:xfrm>
            <a:off x="4518315" y="4028728"/>
            <a:ext cx="269709" cy="377669"/>
          </a:xfrm>
          <a:prstGeom prst="chevron">
            <a:avLst/>
          </a:prstGeom>
          <a:solidFill>
            <a:schemeClr val="accent5">
              <a:lumMod val="7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CL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9" name="41 Rectángulo">
            <a:extLst>
              <a:ext uri="{FF2B5EF4-FFF2-40B4-BE49-F238E27FC236}">
                <a16:creationId xmlns:a16="http://schemas.microsoft.com/office/drawing/2014/main" id="{4901433C-4F9E-1044-94FF-7742C09F4AF0}"/>
              </a:ext>
            </a:extLst>
          </p:cNvPr>
          <p:cNvSpPr/>
          <p:nvPr/>
        </p:nvSpPr>
        <p:spPr>
          <a:xfrm>
            <a:off x="5076056" y="3992776"/>
            <a:ext cx="3600400" cy="468000"/>
          </a:xfrm>
          <a:prstGeom prst="rect">
            <a:avLst/>
          </a:prstGeom>
          <a:solidFill>
            <a:srgbClr val="FF9300"/>
          </a:solidFill>
          <a:ln>
            <a:solidFill>
              <a:srgbClr val="FF9933"/>
            </a:solidFill>
          </a:ln>
        </p:spPr>
        <p:txBody>
          <a:bodyPr wrap="square" anchor="ctr">
            <a:spAutoFit/>
          </a:bodyPr>
          <a:lstStyle/>
          <a:p>
            <a:pPr algn="ctr"/>
            <a:r>
              <a:rPr lang="es-ES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Configuración electrónica</a:t>
            </a:r>
          </a:p>
        </p:txBody>
      </p:sp>
      <p:sp>
        <p:nvSpPr>
          <p:cNvPr id="30" name="43 Rectángulo">
            <a:extLst>
              <a:ext uri="{FF2B5EF4-FFF2-40B4-BE49-F238E27FC236}">
                <a16:creationId xmlns:a16="http://schemas.microsoft.com/office/drawing/2014/main" id="{7C60E0ED-412E-434C-B5A1-E4E39BCD9952}"/>
              </a:ext>
            </a:extLst>
          </p:cNvPr>
          <p:cNvSpPr/>
          <p:nvPr/>
        </p:nvSpPr>
        <p:spPr>
          <a:xfrm>
            <a:off x="467544" y="4676800"/>
            <a:ext cx="8371656" cy="18002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31" name="44 Flecha derecha">
            <a:extLst>
              <a:ext uri="{FF2B5EF4-FFF2-40B4-BE49-F238E27FC236}">
                <a16:creationId xmlns:a16="http://schemas.microsoft.com/office/drawing/2014/main" id="{1DA61137-6D03-6B48-8745-0791D11B87AF}"/>
              </a:ext>
            </a:extLst>
          </p:cNvPr>
          <p:cNvSpPr/>
          <p:nvPr/>
        </p:nvSpPr>
        <p:spPr>
          <a:xfrm>
            <a:off x="4165848" y="4820816"/>
            <a:ext cx="838200" cy="457200"/>
          </a:xfrm>
          <a:prstGeom prst="rightArrow">
            <a:avLst/>
          </a:prstGeom>
          <a:solidFill>
            <a:schemeClr val="bg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32" name="45 Rectángulo">
            <a:extLst>
              <a:ext uri="{FF2B5EF4-FFF2-40B4-BE49-F238E27FC236}">
                <a16:creationId xmlns:a16="http://schemas.microsoft.com/office/drawing/2014/main" id="{159837B2-9998-F445-A77D-6F2485B864BA}"/>
              </a:ext>
            </a:extLst>
          </p:cNvPr>
          <p:cNvSpPr/>
          <p:nvPr/>
        </p:nvSpPr>
        <p:spPr>
          <a:xfrm>
            <a:off x="5292080" y="4892824"/>
            <a:ext cx="3168352" cy="369332"/>
          </a:xfrm>
          <a:prstGeom prst="rect">
            <a:avLst/>
          </a:prstGeom>
          <a:solidFill>
            <a:schemeClr val="bg1"/>
          </a:solidFill>
          <a:ln w="25400"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s-ES" b="1" dirty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Electrones de valencia</a:t>
            </a:r>
          </a:p>
        </p:txBody>
      </p:sp>
      <p:sp>
        <p:nvSpPr>
          <p:cNvPr id="33" name="46 Rectángulo">
            <a:extLst>
              <a:ext uri="{FF2B5EF4-FFF2-40B4-BE49-F238E27FC236}">
                <a16:creationId xmlns:a16="http://schemas.microsoft.com/office/drawing/2014/main" id="{44462BAB-F663-1944-ACA8-A7E365CEFEC3}"/>
              </a:ext>
            </a:extLst>
          </p:cNvPr>
          <p:cNvSpPr/>
          <p:nvPr/>
        </p:nvSpPr>
        <p:spPr>
          <a:xfrm>
            <a:off x="5292080" y="5612904"/>
            <a:ext cx="3168352" cy="646331"/>
          </a:xfrm>
          <a:prstGeom prst="rect">
            <a:avLst/>
          </a:prstGeom>
          <a:solidFill>
            <a:schemeClr val="bg1"/>
          </a:solidFill>
          <a:ln w="25400"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s-ES" b="1" dirty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Número cuántico principal o ultimo nivel energético</a:t>
            </a:r>
          </a:p>
        </p:txBody>
      </p:sp>
      <p:sp>
        <p:nvSpPr>
          <p:cNvPr id="34" name="47 Flecha derecha">
            <a:extLst>
              <a:ext uri="{FF2B5EF4-FFF2-40B4-BE49-F238E27FC236}">
                <a16:creationId xmlns:a16="http://schemas.microsoft.com/office/drawing/2014/main" id="{B40645BC-18C7-1F42-A296-E7D2D2928311}"/>
              </a:ext>
            </a:extLst>
          </p:cNvPr>
          <p:cNvSpPr/>
          <p:nvPr/>
        </p:nvSpPr>
        <p:spPr>
          <a:xfrm>
            <a:off x="4139952" y="5731768"/>
            <a:ext cx="838200" cy="457200"/>
          </a:xfrm>
          <a:prstGeom prst="rightArrow">
            <a:avLst/>
          </a:prstGeom>
          <a:solidFill>
            <a:schemeClr val="bg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35" name="48 Rectángulo">
            <a:extLst>
              <a:ext uri="{FF2B5EF4-FFF2-40B4-BE49-F238E27FC236}">
                <a16:creationId xmlns:a16="http://schemas.microsoft.com/office/drawing/2014/main" id="{148DFB39-5B7F-D84C-ACAA-8B2306946A1B}"/>
              </a:ext>
            </a:extLst>
          </p:cNvPr>
          <p:cNvSpPr/>
          <p:nvPr/>
        </p:nvSpPr>
        <p:spPr>
          <a:xfrm>
            <a:off x="899592" y="4892824"/>
            <a:ext cx="2880320" cy="369332"/>
          </a:xfrm>
          <a:prstGeom prst="rect">
            <a:avLst/>
          </a:prstGeom>
          <a:solidFill>
            <a:schemeClr val="bg1"/>
          </a:solidFill>
          <a:ln w="25400"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s-ES" b="1" dirty="0">
                <a:solidFill>
                  <a:schemeClr val="accent5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GRUPOS</a:t>
            </a:r>
          </a:p>
        </p:txBody>
      </p:sp>
      <p:sp>
        <p:nvSpPr>
          <p:cNvPr id="36" name="49 Rectángulo">
            <a:extLst>
              <a:ext uri="{FF2B5EF4-FFF2-40B4-BE49-F238E27FC236}">
                <a16:creationId xmlns:a16="http://schemas.microsoft.com/office/drawing/2014/main" id="{D59F162E-489D-CD48-9D47-FA3E88B6AFC1}"/>
              </a:ext>
            </a:extLst>
          </p:cNvPr>
          <p:cNvSpPr/>
          <p:nvPr/>
        </p:nvSpPr>
        <p:spPr>
          <a:xfrm>
            <a:off x="899592" y="5747628"/>
            <a:ext cx="2880320" cy="369332"/>
          </a:xfrm>
          <a:prstGeom prst="rect">
            <a:avLst/>
          </a:prstGeom>
          <a:solidFill>
            <a:schemeClr val="bg1"/>
          </a:solidFill>
          <a:ln w="25400"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s-ES" b="1" dirty="0">
                <a:solidFill>
                  <a:schemeClr val="accent5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PERIODOS</a:t>
            </a:r>
          </a:p>
        </p:txBody>
      </p:sp>
    </p:spTree>
    <p:extLst>
      <p:ext uri="{BB962C8B-B14F-4D97-AF65-F5344CB8AC3E}">
        <p14:creationId xmlns:p14="http://schemas.microsoft.com/office/powerpoint/2010/main" val="22809769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1893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>
          <a:xfrm>
            <a:off x="11390968" y="6333135"/>
            <a:ext cx="897909" cy="524800"/>
          </a:xfrm>
        </p:spPr>
        <p:txBody>
          <a:bodyPr/>
          <a:lstStyle/>
          <a:p>
            <a:fld id="{00000000-1234-1234-1234-123412341234}" type="slidenum">
              <a:rPr lang="es-CL" smtClean="0">
                <a:solidFill>
                  <a:schemeClr val="bg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pPr/>
              <a:t>7</a:t>
            </a:fld>
            <a:endParaRPr lang="es-CL" dirty="0">
              <a:solidFill>
                <a:schemeClr val="bg1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94046" y="155610"/>
            <a:ext cx="2597954" cy="1058383"/>
          </a:xfrm>
          <a:prstGeom prst="rect">
            <a:avLst/>
          </a:prstGeom>
        </p:spPr>
      </p:pic>
      <p:sp>
        <p:nvSpPr>
          <p:cNvPr id="19" name="CuadroTexto 1">
            <a:extLst>
              <a:ext uri="{FF2B5EF4-FFF2-40B4-BE49-F238E27FC236}">
                <a16:creationId xmlns:a16="http://schemas.microsoft.com/office/drawing/2014/main" id="{ADE6CF4C-E226-F144-B703-364E9B9BCB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3638" y="245730"/>
            <a:ext cx="8991799" cy="10695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s-CL" altLang="es-CL" sz="2400" b="1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1</a:t>
            </a:r>
            <a:r>
              <a:rPr lang="es-CL" altLang="es-CL" sz="2000" b="1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.- </a:t>
            </a:r>
            <a:r>
              <a:rPr lang="es-CL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Determine la capa de valencia, el grupo y el periodo al que pertenecen los siguientes elementos:</a:t>
            </a:r>
          </a:p>
        </p:txBody>
      </p:sp>
      <p:sp>
        <p:nvSpPr>
          <p:cNvPr id="38" name="AutoShape 2" descr="Resultado de imagen para EXPERIMENTO DE MILLIKAN">
            <a:extLst>
              <a:ext uri="{FF2B5EF4-FFF2-40B4-BE49-F238E27FC236}">
                <a16:creationId xmlns:a16="http://schemas.microsoft.com/office/drawing/2014/main" id="{4B996BCE-CF00-7144-A295-F126085DEBD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54" name="19 CuadroTexto">
            <a:extLst>
              <a:ext uri="{FF2B5EF4-FFF2-40B4-BE49-F238E27FC236}">
                <a16:creationId xmlns:a16="http://schemas.microsoft.com/office/drawing/2014/main" id="{6A7D4633-326D-254E-B60E-68E75D546A73}"/>
              </a:ext>
            </a:extLst>
          </p:cNvPr>
          <p:cNvSpPr txBox="1"/>
          <p:nvPr/>
        </p:nvSpPr>
        <p:spPr>
          <a:xfrm>
            <a:off x="917575" y="1376715"/>
            <a:ext cx="2659262" cy="5132174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endParaRPr lang="es-CL" sz="2000" b="1" dirty="0">
              <a:solidFill>
                <a:schemeClr val="accent5">
                  <a:lumMod val="75000"/>
                </a:schemeClr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  <a:p>
            <a:pPr marL="457200" indent="-457200" algn="just">
              <a:lnSpc>
                <a:spcPct val="150000"/>
              </a:lnSpc>
              <a:buFont typeface="+mj-lt"/>
              <a:buAutoNum type="alphaLcParenR"/>
            </a:pPr>
            <a:r>
              <a:rPr 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Berilio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lphaLcParenR"/>
            </a:pPr>
            <a:r>
              <a:rPr 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Oxigeno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lphaLcParenR"/>
            </a:pPr>
            <a:r>
              <a:rPr 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Fosforo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lphaLcParenR"/>
            </a:pPr>
            <a:r>
              <a:rPr 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Calcio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lphaLcParenR"/>
            </a:pPr>
            <a:r>
              <a:rPr 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Vanadio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lphaLcParenR"/>
            </a:pPr>
            <a:r>
              <a:rPr 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Cinc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lphaLcParenR"/>
            </a:pPr>
            <a:r>
              <a:rPr 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Arsénico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lphaLcParenR"/>
            </a:pPr>
            <a:r>
              <a:rPr 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Cesio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lphaLcParenR"/>
            </a:pPr>
            <a:r>
              <a:rPr 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Praseodimio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lphaLcParenR"/>
            </a:pPr>
            <a:r>
              <a:rPr 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Einstenio </a:t>
            </a:r>
          </a:p>
        </p:txBody>
      </p:sp>
    </p:spTree>
    <p:extLst>
      <p:ext uri="{BB962C8B-B14F-4D97-AF65-F5344CB8AC3E}">
        <p14:creationId xmlns:p14="http://schemas.microsoft.com/office/powerpoint/2010/main" val="33058506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300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>
          <a:ln>
            <a:noFill/>
          </a:ln>
        </p:spPr>
        <p:txBody>
          <a:bodyPr/>
          <a:lstStyle/>
          <a:p>
            <a:fld id="{00000000-1234-1234-1234-123412341234}" type="slidenum">
              <a:rPr lang="es-CL" smtClean="0">
                <a:latin typeface="Lucida Sans Unicode" panose="020B0602030504020204" pitchFamily="34" charset="0"/>
                <a:cs typeface="Lucida Sans Unicode" panose="020B0602030504020204" pitchFamily="34" charset="0"/>
              </a:rPr>
              <a:pPr/>
              <a:t>8</a:t>
            </a:fld>
            <a:endParaRPr lang="es-CL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79280" y="132951"/>
            <a:ext cx="2116765" cy="1058383"/>
          </a:xfrm>
          <a:prstGeom prst="rect">
            <a:avLst/>
          </a:prstGeom>
          <a:ln>
            <a:noFill/>
          </a:ln>
        </p:spPr>
      </p:pic>
      <p:sp>
        <p:nvSpPr>
          <p:cNvPr id="16" name="14 Rectángulo">
            <a:extLst>
              <a:ext uri="{FF2B5EF4-FFF2-40B4-BE49-F238E27FC236}">
                <a16:creationId xmlns:a16="http://schemas.microsoft.com/office/drawing/2014/main" id="{7E4DCD1A-EE5C-7A49-BA5E-F1C8E00FE28A}"/>
              </a:ext>
            </a:extLst>
          </p:cNvPr>
          <p:cNvSpPr/>
          <p:nvPr/>
        </p:nvSpPr>
        <p:spPr>
          <a:xfrm>
            <a:off x="7472607" y="152412"/>
            <a:ext cx="184731" cy="461665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defTabSz="1219170">
              <a:defRPr/>
            </a:pPr>
            <a:endParaRPr lang="es-CL" sz="2400" dirty="0">
              <a:solidFill>
                <a:srgbClr val="0000FF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18" name="object 5">
            <a:extLst>
              <a:ext uri="{FF2B5EF4-FFF2-40B4-BE49-F238E27FC236}">
                <a16:creationId xmlns:a16="http://schemas.microsoft.com/office/drawing/2014/main" id="{782D8299-BF19-3F47-AD90-95E0DB4F0FCA}"/>
              </a:ext>
            </a:extLst>
          </p:cNvPr>
          <p:cNvSpPr txBox="1"/>
          <p:nvPr/>
        </p:nvSpPr>
        <p:spPr>
          <a:xfrm>
            <a:off x="251727" y="418321"/>
            <a:ext cx="9235910" cy="668983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>
            <a:noAutofit/>
          </a:bodyPr>
          <a:lstStyle/>
          <a:p>
            <a:pPr algn="just"/>
            <a:r>
              <a:rPr lang="es-CL" sz="2800" b="1" dirty="0">
                <a:solidFill>
                  <a:srgbClr val="FF2F92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Clasificación de los Elementos en la Tabla Periódica</a:t>
            </a:r>
          </a:p>
          <a:p>
            <a:pPr algn="just"/>
            <a:endParaRPr lang="es-CL" sz="2800" b="1" dirty="0">
              <a:solidFill>
                <a:srgbClr val="FF2F92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  <a:p>
            <a:pPr algn="just"/>
            <a:endParaRPr lang="es-CL" sz="2800" b="1" dirty="0">
              <a:solidFill>
                <a:srgbClr val="FF2F92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19" name="14 Rectángulo">
            <a:extLst>
              <a:ext uri="{FF2B5EF4-FFF2-40B4-BE49-F238E27FC236}">
                <a16:creationId xmlns:a16="http://schemas.microsoft.com/office/drawing/2014/main" id="{CBA4EE24-A4DA-C94D-A5CC-71F35613E5D9}"/>
              </a:ext>
            </a:extLst>
          </p:cNvPr>
          <p:cNvSpPr/>
          <p:nvPr/>
        </p:nvSpPr>
        <p:spPr>
          <a:xfrm>
            <a:off x="319460" y="1876085"/>
            <a:ext cx="3907160" cy="977191"/>
          </a:xfrm>
          <a:prstGeom prst="rect">
            <a:avLst/>
          </a:prstGeom>
          <a:noFill/>
          <a:ln w="28575">
            <a:noFill/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s-ES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Clasificación de los elementos en la tabla periódica</a:t>
            </a:r>
          </a:p>
        </p:txBody>
      </p:sp>
      <p:sp>
        <p:nvSpPr>
          <p:cNvPr id="20" name="16 Cheurón">
            <a:extLst>
              <a:ext uri="{FF2B5EF4-FFF2-40B4-BE49-F238E27FC236}">
                <a16:creationId xmlns:a16="http://schemas.microsoft.com/office/drawing/2014/main" id="{0ECFC33E-120D-7E49-81E6-FC6C2BEAB178}"/>
              </a:ext>
            </a:extLst>
          </p:cNvPr>
          <p:cNvSpPr/>
          <p:nvPr/>
        </p:nvSpPr>
        <p:spPr>
          <a:xfrm>
            <a:off x="4582344" y="2184500"/>
            <a:ext cx="287338" cy="360362"/>
          </a:xfrm>
          <a:prstGeom prst="chevron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CL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17 Rectángulo">
            <a:extLst>
              <a:ext uri="{FF2B5EF4-FFF2-40B4-BE49-F238E27FC236}">
                <a16:creationId xmlns:a16="http://schemas.microsoft.com/office/drawing/2014/main" id="{274AA26F-D5A3-6E4C-ACBB-96F1A1601FB8}"/>
              </a:ext>
            </a:extLst>
          </p:cNvPr>
          <p:cNvSpPr/>
          <p:nvPr/>
        </p:nvSpPr>
        <p:spPr>
          <a:xfrm>
            <a:off x="5086400" y="2149724"/>
            <a:ext cx="3600400" cy="46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wrap="square" anchor="ctr">
            <a:spAutoFit/>
          </a:bodyPr>
          <a:lstStyle/>
          <a:p>
            <a:pPr algn="ctr"/>
            <a:r>
              <a:rPr lang="es-ES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Capa de valencia </a:t>
            </a:r>
          </a:p>
        </p:txBody>
      </p:sp>
      <p:graphicFrame>
        <p:nvGraphicFramePr>
          <p:cNvPr id="22" name="18 Tabla">
            <a:extLst>
              <a:ext uri="{FF2B5EF4-FFF2-40B4-BE49-F238E27FC236}">
                <a16:creationId xmlns:a16="http://schemas.microsoft.com/office/drawing/2014/main" id="{6CC3525A-5025-7142-8575-DE22A6C43F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6955838"/>
              </p:ext>
            </p:extLst>
          </p:nvPr>
        </p:nvGraphicFramePr>
        <p:xfrm>
          <a:off x="1269282" y="3799731"/>
          <a:ext cx="7200800" cy="237744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4401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642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963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CL" sz="2000" dirty="0">
                          <a:latin typeface="Arial" pitchFamily="34" charset="0"/>
                          <a:cs typeface="Arial" pitchFamily="34" charset="0"/>
                        </a:rPr>
                        <a:t>GRUPO</a:t>
                      </a: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sz="2000" dirty="0">
                          <a:latin typeface="Arial" pitchFamily="34" charset="0"/>
                          <a:cs typeface="Arial" pitchFamily="34" charset="0"/>
                        </a:rPr>
                        <a:t>ELEMENTO</a:t>
                      </a: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sz="2000" dirty="0">
                          <a:latin typeface="Arial" pitchFamily="34" charset="0"/>
                          <a:cs typeface="Arial" pitchFamily="34" charset="0"/>
                        </a:rPr>
                        <a:t>CAPA DE VALENCIA</a:t>
                      </a: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ctr"/>
                      <a:r>
                        <a:rPr lang="es-CL" sz="2000" b="1" dirty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s-CL" sz="2000" b="0" dirty="0">
                          <a:solidFill>
                            <a:srgbClr val="FF9900"/>
                          </a:solidFill>
                          <a:latin typeface="Arial" pitchFamily="34" charset="0"/>
                          <a:cs typeface="Arial" pitchFamily="34" charset="0"/>
                        </a:rPr>
                        <a:t>Representativos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sz="2000" b="0" dirty="0">
                          <a:solidFill>
                            <a:srgbClr val="FF9933"/>
                          </a:solidFill>
                          <a:latin typeface="Arial" pitchFamily="34" charset="0"/>
                          <a:cs typeface="Arial" pitchFamily="34" charset="0"/>
                        </a:rPr>
                        <a:t>n</a:t>
                      </a:r>
                      <a:r>
                        <a:rPr lang="es-CL" sz="2000" b="0" baseline="0" dirty="0">
                          <a:solidFill>
                            <a:srgbClr val="FF9933"/>
                          </a:solidFill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s-CL" sz="2000" b="0" dirty="0">
                          <a:solidFill>
                            <a:srgbClr val="FF9933"/>
                          </a:solidFill>
                          <a:latin typeface="Arial" pitchFamily="34" charset="0"/>
                          <a:cs typeface="Arial" pitchFamily="34" charset="0"/>
                        </a:rPr>
                        <a:t>s</a:t>
                      </a:r>
                      <a:r>
                        <a:rPr lang="es-CL" sz="2000" b="0" baseline="30000" dirty="0">
                          <a:solidFill>
                            <a:srgbClr val="FF9933"/>
                          </a:solidFill>
                          <a:latin typeface="Arial" pitchFamily="34" charset="0"/>
                          <a:cs typeface="Arial" pitchFamily="34" charset="0"/>
                        </a:rPr>
                        <a:t>1-2</a:t>
                      </a: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s-CL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es-CL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sz="2000" b="0" dirty="0">
                          <a:solidFill>
                            <a:srgbClr val="FF9933"/>
                          </a:solidFill>
                          <a:latin typeface="Arial" pitchFamily="34" charset="0"/>
                          <a:cs typeface="Arial" pitchFamily="34" charset="0"/>
                        </a:rPr>
                        <a:t>n s</a:t>
                      </a:r>
                      <a:r>
                        <a:rPr lang="es-CL" sz="2000" b="0" baseline="30000" dirty="0">
                          <a:solidFill>
                            <a:srgbClr val="FF9933"/>
                          </a:solidFill>
                          <a:latin typeface="Arial" pitchFamily="34" charset="0"/>
                          <a:cs typeface="Arial" pitchFamily="34" charset="0"/>
                        </a:rPr>
                        <a:t>2</a:t>
                      </a:r>
                      <a:r>
                        <a:rPr lang="es-CL" sz="2000" b="0" dirty="0">
                          <a:solidFill>
                            <a:srgbClr val="FF9933"/>
                          </a:solidFill>
                          <a:latin typeface="Arial" pitchFamily="34" charset="0"/>
                          <a:cs typeface="Arial" pitchFamily="34" charset="0"/>
                        </a:rPr>
                        <a:t>p</a:t>
                      </a:r>
                      <a:r>
                        <a:rPr lang="es-CL" sz="2000" b="0" baseline="30000" dirty="0">
                          <a:solidFill>
                            <a:srgbClr val="FF9933"/>
                          </a:solidFill>
                          <a:latin typeface="Arial" pitchFamily="34" charset="0"/>
                          <a:cs typeface="Arial" pitchFamily="34" charset="0"/>
                        </a:rPr>
                        <a:t>1-5</a:t>
                      </a:r>
                      <a:endParaRPr lang="es-CL" sz="2000" b="0" i="1" baseline="30000" dirty="0">
                        <a:solidFill>
                          <a:srgbClr val="FF9933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CL" sz="20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2000" b="0" dirty="0">
                          <a:solidFill>
                            <a:schemeClr val="accent1"/>
                          </a:solidFill>
                          <a:latin typeface="Arial" pitchFamily="34" charset="0"/>
                          <a:cs typeface="Arial" pitchFamily="34" charset="0"/>
                        </a:rPr>
                        <a:t>Gases nobles</a:t>
                      </a: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2000" b="0" dirty="0">
                          <a:solidFill>
                            <a:schemeClr val="accent1"/>
                          </a:solidFill>
                          <a:latin typeface="Arial" pitchFamily="34" charset="0"/>
                          <a:cs typeface="Arial" pitchFamily="34" charset="0"/>
                        </a:rPr>
                        <a:t>n s</a:t>
                      </a:r>
                      <a:r>
                        <a:rPr lang="es-CL" sz="2000" b="0" baseline="30000" dirty="0">
                          <a:solidFill>
                            <a:schemeClr val="accent1"/>
                          </a:solidFill>
                          <a:latin typeface="Arial" pitchFamily="34" charset="0"/>
                          <a:cs typeface="Arial" pitchFamily="34" charset="0"/>
                        </a:rPr>
                        <a:t>2</a:t>
                      </a:r>
                      <a:r>
                        <a:rPr lang="es-CL" sz="2000" b="0" dirty="0">
                          <a:solidFill>
                            <a:schemeClr val="accent1"/>
                          </a:solidFill>
                          <a:latin typeface="Arial" pitchFamily="34" charset="0"/>
                          <a:cs typeface="Arial" pitchFamily="34" charset="0"/>
                        </a:rPr>
                        <a:t> p</a:t>
                      </a:r>
                      <a:r>
                        <a:rPr lang="es-CL" sz="2000" b="0" baseline="30000" dirty="0">
                          <a:solidFill>
                            <a:schemeClr val="accent1"/>
                          </a:solidFill>
                          <a:latin typeface="Arial" pitchFamily="34" charset="0"/>
                          <a:cs typeface="Arial" pitchFamily="34" charset="0"/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2000" b="1" dirty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2000" b="0" dirty="0">
                          <a:solidFill>
                            <a:srgbClr val="00B050"/>
                          </a:solidFill>
                          <a:latin typeface="Arial" pitchFamily="34" charset="0"/>
                          <a:cs typeface="Arial" pitchFamily="34" charset="0"/>
                        </a:rPr>
                        <a:t>Transición</a:t>
                      </a: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2000" b="0" dirty="0">
                          <a:solidFill>
                            <a:srgbClr val="00B050"/>
                          </a:solidFill>
                          <a:latin typeface="Arial" pitchFamily="34" charset="0"/>
                          <a:cs typeface="Arial" pitchFamily="34" charset="0"/>
                        </a:rPr>
                        <a:t>n s</a:t>
                      </a:r>
                      <a:r>
                        <a:rPr lang="es-CL" sz="2000" b="0" baseline="30000" dirty="0">
                          <a:solidFill>
                            <a:srgbClr val="00B050"/>
                          </a:solidFill>
                          <a:latin typeface="Arial" pitchFamily="34" charset="0"/>
                          <a:cs typeface="Arial" pitchFamily="34" charset="0"/>
                        </a:rPr>
                        <a:t>2</a:t>
                      </a:r>
                      <a:r>
                        <a:rPr lang="es-CL" sz="2000" b="0" dirty="0">
                          <a:solidFill>
                            <a:srgbClr val="00B050"/>
                          </a:solidFill>
                          <a:latin typeface="Arial" pitchFamily="34" charset="0"/>
                          <a:cs typeface="Arial" pitchFamily="34" charset="0"/>
                        </a:rPr>
                        <a:t> (n-1)d</a:t>
                      </a:r>
                      <a:r>
                        <a:rPr lang="es-CL" sz="2000" b="0" baseline="30000" dirty="0">
                          <a:solidFill>
                            <a:srgbClr val="00B050"/>
                          </a:solidFill>
                          <a:latin typeface="Arial" pitchFamily="34" charset="0"/>
                          <a:cs typeface="Arial" pitchFamily="34" charset="0"/>
                        </a:rPr>
                        <a:t>1-10</a:t>
                      </a:r>
                      <a:endParaRPr lang="es-CL" sz="2000" b="0" i="1" baseline="30000" dirty="0">
                        <a:solidFill>
                          <a:srgbClr val="00B05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CL" sz="20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2000" b="0" dirty="0">
                          <a:solidFill>
                            <a:srgbClr val="942093"/>
                          </a:solidFill>
                          <a:latin typeface="Arial" pitchFamily="34" charset="0"/>
                          <a:cs typeface="Arial" pitchFamily="34" charset="0"/>
                        </a:rPr>
                        <a:t>Transición interna</a:t>
                      </a: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2000" b="0" dirty="0">
                          <a:solidFill>
                            <a:srgbClr val="942093"/>
                          </a:solidFill>
                          <a:latin typeface="Arial" pitchFamily="34" charset="0"/>
                          <a:cs typeface="Arial" pitchFamily="34" charset="0"/>
                        </a:rPr>
                        <a:t>n s</a:t>
                      </a:r>
                      <a:r>
                        <a:rPr lang="es-CL" sz="2000" b="0" baseline="30000" dirty="0">
                          <a:solidFill>
                            <a:srgbClr val="942093"/>
                          </a:solidFill>
                          <a:latin typeface="Arial" pitchFamily="34" charset="0"/>
                          <a:cs typeface="Arial" pitchFamily="34" charset="0"/>
                        </a:rPr>
                        <a:t>2</a:t>
                      </a:r>
                      <a:r>
                        <a:rPr lang="es-CL" sz="2000" b="0" dirty="0">
                          <a:solidFill>
                            <a:srgbClr val="942093"/>
                          </a:solidFill>
                          <a:latin typeface="Arial" pitchFamily="34" charset="0"/>
                          <a:cs typeface="Arial" pitchFamily="34" charset="0"/>
                        </a:rPr>
                        <a:t> (n-2)f</a:t>
                      </a:r>
                      <a:r>
                        <a:rPr lang="es-CL" sz="2000" b="0" baseline="30000" dirty="0">
                          <a:solidFill>
                            <a:srgbClr val="942093"/>
                          </a:solidFill>
                          <a:latin typeface="Arial" pitchFamily="34" charset="0"/>
                          <a:cs typeface="Arial" pitchFamily="34" charset="0"/>
                        </a:rPr>
                        <a:t>1-14</a:t>
                      </a:r>
                      <a:endParaRPr lang="es-CL" sz="2000" b="0" i="1" baseline="30000" dirty="0">
                        <a:solidFill>
                          <a:srgbClr val="942093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439720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300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>
          <a:ln>
            <a:noFill/>
          </a:ln>
        </p:spPr>
        <p:txBody>
          <a:bodyPr/>
          <a:lstStyle/>
          <a:p>
            <a:fld id="{00000000-1234-1234-1234-123412341234}" type="slidenum">
              <a:rPr lang="es-CL" smtClean="0">
                <a:latin typeface="Lucida Sans Unicode" panose="020B0602030504020204" pitchFamily="34" charset="0"/>
                <a:cs typeface="Lucida Sans Unicode" panose="020B0602030504020204" pitchFamily="34" charset="0"/>
              </a:rPr>
              <a:pPr/>
              <a:t>9</a:t>
            </a:fld>
            <a:endParaRPr lang="es-CL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79280" y="132951"/>
            <a:ext cx="2116765" cy="1058383"/>
          </a:xfrm>
          <a:prstGeom prst="rect">
            <a:avLst/>
          </a:prstGeom>
          <a:ln>
            <a:noFill/>
          </a:ln>
        </p:spPr>
      </p:pic>
      <p:sp>
        <p:nvSpPr>
          <p:cNvPr id="16" name="14 Rectángulo">
            <a:extLst>
              <a:ext uri="{FF2B5EF4-FFF2-40B4-BE49-F238E27FC236}">
                <a16:creationId xmlns:a16="http://schemas.microsoft.com/office/drawing/2014/main" id="{7E4DCD1A-EE5C-7A49-BA5E-F1C8E00FE28A}"/>
              </a:ext>
            </a:extLst>
          </p:cNvPr>
          <p:cNvSpPr/>
          <p:nvPr/>
        </p:nvSpPr>
        <p:spPr>
          <a:xfrm>
            <a:off x="7472607" y="152412"/>
            <a:ext cx="184731" cy="461665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defTabSz="1219170">
              <a:defRPr/>
            </a:pPr>
            <a:endParaRPr lang="es-CL" sz="2400" dirty="0">
              <a:solidFill>
                <a:srgbClr val="0000FF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18" name="object 5">
            <a:extLst>
              <a:ext uri="{FF2B5EF4-FFF2-40B4-BE49-F238E27FC236}">
                <a16:creationId xmlns:a16="http://schemas.microsoft.com/office/drawing/2014/main" id="{782D8299-BF19-3F47-AD90-95E0DB4F0FCA}"/>
              </a:ext>
            </a:extLst>
          </p:cNvPr>
          <p:cNvSpPr txBox="1"/>
          <p:nvPr/>
        </p:nvSpPr>
        <p:spPr>
          <a:xfrm>
            <a:off x="223776" y="260648"/>
            <a:ext cx="8229600" cy="668983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s-CL" sz="2800" b="1" dirty="0">
                <a:solidFill>
                  <a:srgbClr val="FF2F92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Grupo A</a:t>
            </a:r>
          </a:p>
          <a:p>
            <a:pPr algn="just"/>
            <a:endParaRPr lang="es-CL" sz="2800" b="1" dirty="0">
              <a:solidFill>
                <a:srgbClr val="FF2F92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  <a:p>
            <a:pPr algn="just"/>
            <a:endParaRPr lang="es-CL" sz="2800" b="1" dirty="0">
              <a:solidFill>
                <a:srgbClr val="FF2F92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  <a:p>
            <a:pPr algn="just"/>
            <a:endParaRPr lang="es-CL" sz="2800" b="1" dirty="0">
              <a:solidFill>
                <a:srgbClr val="FF2F92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22" name="Rectangle 3">
            <a:extLst>
              <a:ext uri="{FF2B5EF4-FFF2-40B4-BE49-F238E27FC236}">
                <a16:creationId xmlns:a16="http://schemas.microsoft.com/office/drawing/2014/main" id="{83257E58-EACA-9143-A404-1E6680FAC187}"/>
              </a:ext>
            </a:extLst>
          </p:cNvPr>
          <p:cNvSpPr txBox="1">
            <a:spLocks noChangeArrowheads="1"/>
          </p:cNvSpPr>
          <p:nvPr/>
        </p:nvSpPr>
        <p:spPr>
          <a:xfrm>
            <a:off x="588707" y="1035401"/>
            <a:ext cx="8229601" cy="504000"/>
          </a:xfrm>
          <a:prstGeom prst="rect">
            <a:avLst/>
          </a:prstGeom>
          <a:ln w="28575">
            <a:noFill/>
          </a:ln>
        </p:spPr>
        <p:txBody>
          <a:bodyPr anchor="ctr"/>
          <a:lstStyle/>
          <a:p>
            <a:pPr marL="274320" marR="0" lvl="0" indent="-274320" algn="ctr" defTabSz="914400" rtl="0" eaLnBrk="1" fontAlgn="auto" latinLnBrk="0" hangingPunct="1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Clr>
                <a:schemeClr val="accent1"/>
              </a:buClr>
              <a:buSzPct val="85000"/>
              <a:tabLst/>
              <a:defRPr/>
            </a:pPr>
            <a:r>
              <a:rPr kumimoji="0" lang="es-ES_tradnl" sz="200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Lucida Sans Unicode" panose="020B0602030504020204" pitchFamily="34" charset="0"/>
                <a:cs typeface="Lucida Sans Unicode" panose="020B0602030504020204" pitchFamily="34" charset="0"/>
              </a:rPr>
              <a:t>Están situados en los extremos de la tabla periódica.</a:t>
            </a:r>
          </a:p>
        </p:txBody>
      </p:sp>
      <p:pic>
        <p:nvPicPr>
          <p:cNvPr id="30" name="Picture 4">
            <a:extLst>
              <a:ext uri="{FF2B5EF4-FFF2-40B4-BE49-F238E27FC236}">
                <a16:creationId xmlns:a16="http://schemas.microsoft.com/office/drawing/2014/main" id="{07E45790-42BF-4242-8A3C-A2657847E4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74788" y="2470601"/>
            <a:ext cx="6211912" cy="4126751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</p:spPr>
      </p:pic>
      <p:sp>
        <p:nvSpPr>
          <p:cNvPr id="31" name="Rectangle 3">
            <a:extLst>
              <a:ext uri="{FF2B5EF4-FFF2-40B4-BE49-F238E27FC236}">
                <a16:creationId xmlns:a16="http://schemas.microsoft.com/office/drawing/2014/main" id="{B0144FBA-7C60-6347-88DC-500AF53ECAD9}"/>
              </a:ext>
            </a:extLst>
          </p:cNvPr>
          <p:cNvSpPr txBox="1">
            <a:spLocks noChangeArrowheads="1"/>
          </p:cNvSpPr>
          <p:nvPr/>
        </p:nvSpPr>
        <p:spPr>
          <a:xfrm>
            <a:off x="362638" y="1552502"/>
            <a:ext cx="8455671" cy="504000"/>
          </a:xfrm>
          <a:prstGeom prst="rect">
            <a:avLst/>
          </a:prstGeom>
          <a:ln w="28575">
            <a:noFill/>
          </a:ln>
        </p:spPr>
        <p:txBody>
          <a:bodyPr anchor="ctr"/>
          <a:lstStyle/>
          <a:p>
            <a:pPr marL="274320" marR="0" lvl="0" indent="-274320" algn="ctr" defTabSz="914400" rtl="0" eaLnBrk="1" fontAlgn="auto" latinLnBrk="0" hangingPunct="1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Clr>
                <a:schemeClr val="accent1"/>
              </a:buClr>
              <a:buSzPct val="85000"/>
              <a:tabLst/>
              <a:defRPr/>
            </a:pPr>
            <a:r>
              <a:rPr kumimoji="0" lang="es-ES_tradnl" sz="200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Lucida Sans Unicode" panose="020B0602030504020204" pitchFamily="34" charset="0"/>
                <a:cs typeface="Lucida Sans Unicode" panose="020B0602030504020204" pitchFamily="34" charset="0"/>
              </a:rPr>
              <a:t>Terminan en el subnivel “s” y “p” </a:t>
            </a:r>
          </a:p>
        </p:txBody>
      </p:sp>
    </p:spTree>
    <p:extLst>
      <p:ext uri="{BB962C8B-B14F-4D97-AF65-F5344CB8AC3E}">
        <p14:creationId xmlns:p14="http://schemas.microsoft.com/office/powerpoint/2010/main" val="1894480683"/>
      </p:ext>
    </p:extLst>
  </p:cSld>
  <p:clrMapOvr>
    <a:masterClrMapping/>
  </p:clrMapOvr>
</p:sld>
</file>

<file path=ppt/theme/theme1.xml><?xml version="1.0" encoding="utf-8"?>
<a:theme xmlns:a="http://schemas.openxmlformats.org/drawingml/2006/main" name="1_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8100</TotalTime>
  <Words>2189</Words>
  <Application>Microsoft Office PowerPoint</Application>
  <PresentationFormat>Panorámica</PresentationFormat>
  <Paragraphs>407</Paragraphs>
  <Slides>47</Slides>
  <Notes>1</Notes>
  <HiddenSlides>0</HiddenSlides>
  <MMClips>0</MMClips>
  <ScaleCrop>false</ScaleCrop>
  <HeadingPairs>
    <vt:vector size="8" baseType="variant">
      <vt:variant>
        <vt:lpstr>Fuentes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Servidores OLE incrustados</vt:lpstr>
      </vt:variant>
      <vt:variant>
        <vt:i4>1</vt:i4>
      </vt:variant>
      <vt:variant>
        <vt:lpstr>Títulos de diapositiva</vt:lpstr>
      </vt:variant>
      <vt:variant>
        <vt:i4>47</vt:i4>
      </vt:variant>
    </vt:vector>
  </HeadingPairs>
  <TitlesOfParts>
    <vt:vector size="58" baseType="lpstr">
      <vt:lpstr>Arial</vt:lpstr>
      <vt:lpstr>Calibri</vt:lpstr>
      <vt:lpstr>Calibri Light</vt:lpstr>
      <vt:lpstr>Comic Sans MS</vt:lpstr>
      <vt:lpstr>Courier New</vt:lpstr>
      <vt:lpstr>Karla</vt:lpstr>
      <vt:lpstr>Lucida Sans Unicode</vt:lpstr>
      <vt:lpstr>Times New Roman</vt:lpstr>
      <vt:lpstr>Wingdings</vt:lpstr>
      <vt:lpstr>1_Tema de Office</vt:lpstr>
      <vt:lpstr>Equation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Energía de ionización (EI) (potencial de ionización).</vt:lpstr>
      <vt:lpstr>Potencial de Ionización (PI)</vt:lpstr>
      <vt:lpstr>Presentación de PowerPoint</vt:lpstr>
      <vt:lpstr>Electroafinidad (EA)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Química General Ingeniería</dc:title>
  <dc:subject/>
  <dc:creator>Marlen Gutierrez Cutino</dc:creator>
  <cp:keywords/>
  <dc:description/>
  <cp:lastModifiedBy>Mauricio Antonio Lucero Muñoz</cp:lastModifiedBy>
  <cp:revision>266</cp:revision>
  <dcterms:created xsi:type="dcterms:W3CDTF">2020-03-19T23:47:38Z</dcterms:created>
  <dcterms:modified xsi:type="dcterms:W3CDTF">2022-08-29T12:57:49Z</dcterms:modified>
  <cp:category/>
</cp:coreProperties>
</file>